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6"/>
  </p:notesMasterIdLst>
  <p:sldIdLst>
    <p:sldId id="1422" r:id="rId5"/>
    <p:sldId id="2147374986" r:id="rId6"/>
    <p:sldId id="2147374987" r:id="rId7"/>
    <p:sldId id="1459" r:id="rId8"/>
    <p:sldId id="1435" r:id="rId9"/>
    <p:sldId id="1434" r:id="rId10"/>
    <p:sldId id="1424" r:id="rId11"/>
    <p:sldId id="1425" r:id="rId12"/>
    <p:sldId id="1426" r:id="rId13"/>
    <p:sldId id="2147374988" r:id="rId14"/>
    <p:sldId id="2147374980" r:id="rId15"/>
  </p:sldIdLst>
  <p:sldSz cx="17610138" cy="990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380"/>
    <a:srgbClr val="403E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55FB89-BAA7-49E5-8A8A-BBABF113FC1F}" v="2" dt="2026-07-29T09:18:58.5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78" autoAdjust="0"/>
    <p:restoredTop sz="51937" autoAdjust="0"/>
  </p:normalViewPr>
  <p:slideViewPr>
    <p:cSldViewPr snapToGrid="0">
      <p:cViewPr varScale="1">
        <p:scale>
          <a:sx n="40" d="100"/>
          <a:sy n="40" d="100"/>
        </p:scale>
        <p:origin x="304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A65CFA-F9BC-4B5C-B336-01522385E0BF}"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GB"/>
        </a:p>
      </dgm:t>
    </dgm:pt>
    <dgm:pt modelId="{81849604-B374-4039-99C3-E0E26C8E2D2E}">
      <dgm:prSet phldrT="[Text]"/>
      <dgm:spPr>
        <a:solidFill>
          <a:srgbClr val="60256C"/>
        </a:solidFill>
      </dgm:spPr>
      <dgm:t>
        <a:bodyPr/>
        <a:lstStyle/>
        <a:p>
          <a:r>
            <a:rPr lang="en-GB"/>
            <a:t>Diverse improvement priorities</a:t>
          </a:r>
        </a:p>
      </dgm:t>
    </dgm:pt>
    <dgm:pt modelId="{4C2AB4E1-600E-4C33-A5BE-6BD9A74BB5DD}" type="parTrans" cxnId="{75636F13-89AE-4290-8BBD-B1D40E5B3613}">
      <dgm:prSet/>
      <dgm:spPr/>
      <dgm:t>
        <a:bodyPr/>
        <a:lstStyle/>
        <a:p>
          <a:endParaRPr lang="en-GB"/>
        </a:p>
      </dgm:t>
    </dgm:pt>
    <dgm:pt modelId="{57B2590C-FDFC-45A1-82AE-9F0CCE3061A2}" type="sibTrans" cxnId="{75636F13-89AE-4290-8BBD-B1D40E5B3613}">
      <dgm:prSet/>
      <dgm:spPr/>
      <dgm:t>
        <a:bodyPr/>
        <a:lstStyle/>
        <a:p>
          <a:endParaRPr lang="en-GB"/>
        </a:p>
      </dgm:t>
    </dgm:pt>
    <dgm:pt modelId="{9F542BF5-D547-4DA2-9540-8CAFD06D9401}">
      <dgm:prSet phldrT="[Text]"/>
      <dgm:spPr>
        <a:solidFill>
          <a:srgbClr val="2C5C74"/>
        </a:solidFill>
      </dgm:spPr>
      <dgm:t>
        <a:bodyPr/>
        <a:lstStyle/>
        <a:p>
          <a:r>
            <a:rPr lang="en-GB"/>
            <a:t>Adaptability, spread and sustainability</a:t>
          </a:r>
        </a:p>
      </dgm:t>
    </dgm:pt>
    <dgm:pt modelId="{AD09A073-E538-403C-9D29-F0F7E51252D3}" type="parTrans" cxnId="{5AD446E3-4F04-4C31-99EC-EAD139EBD0C5}">
      <dgm:prSet/>
      <dgm:spPr/>
      <dgm:t>
        <a:bodyPr/>
        <a:lstStyle/>
        <a:p>
          <a:endParaRPr lang="en-GB"/>
        </a:p>
      </dgm:t>
    </dgm:pt>
    <dgm:pt modelId="{7076522F-63F3-4089-92B6-9656C3983922}" type="sibTrans" cxnId="{5AD446E3-4F04-4C31-99EC-EAD139EBD0C5}">
      <dgm:prSet/>
      <dgm:spPr/>
      <dgm:t>
        <a:bodyPr/>
        <a:lstStyle/>
        <a:p>
          <a:endParaRPr lang="en-GB"/>
        </a:p>
      </dgm:t>
    </dgm:pt>
    <dgm:pt modelId="{7C7E5B5F-E2B7-403B-A959-95DA1D0E111E}">
      <dgm:prSet phldrT="[Text]"/>
      <dgm:spPr>
        <a:solidFill>
          <a:srgbClr val="004785"/>
        </a:solidFill>
      </dgm:spPr>
      <dgm:t>
        <a:bodyPr/>
        <a:lstStyle/>
        <a:p>
          <a:r>
            <a:rPr lang="en-GB"/>
            <a:t>Capacity, capability and culture</a:t>
          </a:r>
        </a:p>
      </dgm:t>
    </dgm:pt>
    <dgm:pt modelId="{71BB3B77-6E40-4247-B0E2-86D6B1539D35}" type="parTrans" cxnId="{BA026007-C8C2-4B6F-ADD0-7D327C63A551}">
      <dgm:prSet/>
      <dgm:spPr/>
      <dgm:t>
        <a:bodyPr/>
        <a:lstStyle/>
        <a:p>
          <a:endParaRPr lang="en-GB"/>
        </a:p>
      </dgm:t>
    </dgm:pt>
    <dgm:pt modelId="{9211A769-2664-4AB6-B468-972519948966}" type="sibTrans" cxnId="{BA026007-C8C2-4B6F-ADD0-7D327C63A551}">
      <dgm:prSet/>
      <dgm:spPr/>
      <dgm:t>
        <a:bodyPr/>
        <a:lstStyle/>
        <a:p>
          <a:endParaRPr lang="en-GB"/>
        </a:p>
      </dgm:t>
    </dgm:pt>
    <dgm:pt modelId="{4E99A39F-C3EE-4132-9DE2-F93FC57BE746}" type="pres">
      <dgm:prSet presAssocID="{C2A65CFA-F9BC-4B5C-B336-01522385E0BF}" presName="linear" presStyleCnt="0">
        <dgm:presLayoutVars>
          <dgm:dir/>
          <dgm:animLvl val="lvl"/>
          <dgm:resizeHandles val="exact"/>
        </dgm:presLayoutVars>
      </dgm:prSet>
      <dgm:spPr/>
    </dgm:pt>
    <dgm:pt modelId="{7E492140-9DA5-4F2A-A909-C8290E6F6AC9}" type="pres">
      <dgm:prSet presAssocID="{81849604-B374-4039-99C3-E0E26C8E2D2E}" presName="parentLin" presStyleCnt="0"/>
      <dgm:spPr/>
    </dgm:pt>
    <dgm:pt modelId="{C4A3BC6E-507B-4C72-8882-6EA9F956A2C2}" type="pres">
      <dgm:prSet presAssocID="{81849604-B374-4039-99C3-E0E26C8E2D2E}" presName="parentLeftMargin" presStyleLbl="node1" presStyleIdx="0" presStyleCnt="3"/>
      <dgm:spPr/>
    </dgm:pt>
    <dgm:pt modelId="{BB34FCA4-AF20-4D8F-9CD8-B2CFA2B5EB2B}" type="pres">
      <dgm:prSet presAssocID="{81849604-B374-4039-99C3-E0E26C8E2D2E}" presName="parentText" presStyleLbl="node1" presStyleIdx="0" presStyleCnt="3">
        <dgm:presLayoutVars>
          <dgm:chMax val="0"/>
          <dgm:bulletEnabled val="1"/>
        </dgm:presLayoutVars>
      </dgm:prSet>
      <dgm:spPr/>
    </dgm:pt>
    <dgm:pt modelId="{8E27A352-AF32-4C7B-9B46-4744D4FE026A}" type="pres">
      <dgm:prSet presAssocID="{81849604-B374-4039-99C3-E0E26C8E2D2E}" presName="negativeSpace" presStyleCnt="0"/>
      <dgm:spPr/>
    </dgm:pt>
    <dgm:pt modelId="{B25CEDB7-095C-4564-BFB3-94FCE6CA9A42}" type="pres">
      <dgm:prSet presAssocID="{81849604-B374-4039-99C3-E0E26C8E2D2E}" presName="childText" presStyleLbl="conFgAcc1" presStyleIdx="0" presStyleCnt="3">
        <dgm:presLayoutVars>
          <dgm:bulletEnabled val="1"/>
        </dgm:presLayoutVars>
      </dgm:prSet>
      <dgm:spPr>
        <a:ln>
          <a:solidFill>
            <a:srgbClr val="60256C"/>
          </a:solidFill>
        </a:ln>
      </dgm:spPr>
    </dgm:pt>
    <dgm:pt modelId="{0B98FEC5-8299-4F39-9D0B-D3393ED74572}" type="pres">
      <dgm:prSet presAssocID="{57B2590C-FDFC-45A1-82AE-9F0CCE3061A2}" presName="spaceBetweenRectangles" presStyleCnt="0"/>
      <dgm:spPr/>
    </dgm:pt>
    <dgm:pt modelId="{E99CFB06-5327-4E66-A8F1-CC8E9025AF58}" type="pres">
      <dgm:prSet presAssocID="{9F542BF5-D547-4DA2-9540-8CAFD06D9401}" presName="parentLin" presStyleCnt="0"/>
      <dgm:spPr/>
    </dgm:pt>
    <dgm:pt modelId="{71710C44-F136-42DF-BAE6-2C99CD0CB0F5}" type="pres">
      <dgm:prSet presAssocID="{9F542BF5-D547-4DA2-9540-8CAFD06D9401}" presName="parentLeftMargin" presStyleLbl="node1" presStyleIdx="0" presStyleCnt="3"/>
      <dgm:spPr/>
    </dgm:pt>
    <dgm:pt modelId="{084C3606-BAC8-4974-BE2B-76DB45F24787}" type="pres">
      <dgm:prSet presAssocID="{9F542BF5-D547-4DA2-9540-8CAFD06D9401}" presName="parentText" presStyleLbl="node1" presStyleIdx="1" presStyleCnt="3">
        <dgm:presLayoutVars>
          <dgm:chMax val="0"/>
          <dgm:bulletEnabled val="1"/>
        </dgm:presLayoutVars>
      </dgm:prSet>
      <dgm:spPr/>
    </dgm:pt>
    <dgm:pt modelId="{555FB824-3343-4A42-A40F-B2723728056A}" type="pres">
      <dgm:prSet presAssocID="{9F542BF5-D547-4DA2-9540-8CAFD06D9401}" presName="negativeSpace" presStyleCnt="0"/>
      <dgm:spPr/>
    </dgm:pt>
    <dgm:pt modelId="{E18475F3-2B42-4852-8723-86C0FC3BCDB0}" type="pres">
      <dgm:prSet presAssocID="{9F542BF5-D547-4DA2-9540-8CAFD06D9401}" presName="childText" presStyleLbl="conFgAcc1" presStyleIdx="1" presStyleCnt="3">
        <dgm:presLayoutVars>
          <dgm:bulletEnabled val="1"/>
        </dgm:presLayoutVars>
      </dgm:prSet>
      <dgm:spPr>
        <a:ln>
          <a:solidFill>
            <a:srgbClr val="2C5C74"/>
          </a:solidFill>
        </a:ln>
      </dgm:spPr>
    </dgm:pt>
    <dgm:pt modelId="{BA95CBC6-81FC-4741-87F5-8D2F8D2849C1}" type="pres">
      <dgm:prSet presAssocID="{7076522F-63F3-4089-92B6-9656C3983922}" presName="spaceBetweenRectangles" presStyleCnt="0"/>
      <dgm:spPr/>
    </dgm:pt>
    <dgm:pt modelId="{4327654E-594A-44C0-9A6E-399B66B29A1F}" type="pres">
      <dgm:prSet presAssocID="{7C7E5B5F-E2B7-403B-A959-95DA1D0E111E}" presName="parentLin" presStyleCnt="0"/>
      <dgm:spPr/>
    </dgm:pt>
    <dgm:pt modelId="{13F59364-21B5-41CE-869A-611F01C76AD2}" type="pres">
      <dgm:prSet presAssocID="{7C7E5B5F-E2B7-403B-A959-95DA1D0E111E}" presName="parentLeftMargin" presStyleLbl="node1" presStyleIdx="1" presStyleCnt="3"/>
      <dgm:spPr/>
    </dgm:pt>
    <dgm:pt modelId="{72887CF1-C76E-42B8-BC2C-F8EF62F1EB5A}" type="pres">
      <dgm:prSet presAssocID="{7C7E5B5F-E2B7-403B-A959-95DA1D0E111E}" presName="parentText" presStyleLbl="node1" presStyleIdx="2" presStyleCnt="3">
        <dgm:presLayoutVars>
          <dgm:chMax val="0"/>
          <dgm:bulletEnabled val="1"/>
        </dgm:presLayoutVars>
      </dgm:prSet>
      <dgm:spPr/>
    </dgm:pt>
    <dgm:pt modelId="{1FAE2951-F643-45AD-B9C9-71776B7C01F8}" type="pres">
      <dgm:prSet presAssocID="{7C7E5B5F-E2B7-403B-A959-95DA1D0E111E}" presName="negativeSpace" presStyleCnt="0"/>
      <dgm:spPr/>
    </dgm:pt>
    <dgm:pt modelId="{6AFD2355-68A6-4E59-8A78-C9DC9F3124E6}" type="pres">
      <dgm:prSet presAssocID="{7C7E5B5F-E2B7-403B-A959-95DA1D0E111E}" presName="childText" presStyleLbl="conFgAcc1" presStyleIdx="2" presStyleCnt="3">
        <dgm:presLayoutVars>
          <dgm:bulletEnabled val="1"/>
        </dgm:presLayoutVars>
      </dgm:prSet>
      <dgm:spPr>
        <a:ln>
          <a:solidFill>
            <a:srgbClr val="004785"/>
          </a:solidFill>
        </a:ln>
      </dgm:spPr>
    </dgm:pt>
  </dgm:ptLst>
  <dgm:cxnLst>
    <dgm:cxn modelId="{BA026007-C8C2-4B6F-ADD0-7D327C63A551}" srcId="{C2A65CFA-F9BC-4B5C-B336-01522385E0BF}" destId="{7C7E5B5F-E2B7-403B-A959-95DA1D0E111E}" srcOrd="2" destOrd="0" parTransId="{71BB3B77-6E40-4247-B0E2-86D6B1539D35}" sibTransId="{9211A769-2664-4AB6-B468-972519948966}"/>
    <dgm:cxn modelId="{75636F13-89AE-4290-8BBD-B1D40E5B3613}" srcId="{C2A65CFA-F9BC-4B5C-B336-01522385E0BF}" destId="{81849604-B374-4039-99C3-E0E26C8E2D2E}" srcOrd="0" destOrd="0" parTransId="{4C2AB4E1-600E-4C33-A5BE-6BD9A74BB5DD}" sibTransId="{57B2590C-FDFC-45A1-82AE-9F0CCE3061A2}"/>
    <dgm:cxn modelId="{366E983E-CC2C-4F07-A1F7-2C2FF1556BF5}" type="presOf" srcId="{81849604-B374-4039-99C3-E0E26C8E2D2E}" destId="{BB34FCA4-AF20-4D8F-9CD8-B2CFA2B5EB2B}" srcOrd="1" destOrd="0" presId="urn:microsoft.com/office/officeart/2005/8/layout/list1"/>
    <dgm:cxn modelId="{7246996F-DF60-4234-89D0-148A8CA18350}" type="presOf" srcId="{7C7E5B5F-E2B7-403B-A959-95DA1D0E111E}" destId="{13F59364-21B5-41CE-869A-611F01C76AD2}" srcOrd="0" destOrd="0" presId="urn:microsoft.com/office/officeart/2005/8/layout/list1"/>
    <dgm:cxn modelId="{749F7D52-03C6-441C-8E26-EB6264EB51A5}" type="presOf" srcId="{9F542BF5-D547-4DA2-9540-8CAFD06D9401}" destId="{71710C44-F136-42DF-BAE6-2C99CD0CB0F5}" srcOrd="0" destOrd="0" presId="urn:microsoft.com/office/officeart/2005/8/layout/list1"/>
    <dgm:cxn modelId="{3A3FDB7A-0E1B-46E3-89B4-0A0DF3195C29}" type="presOf" srcId="{7C7E5B5F-E2B7-403B-A959-95DA1D0E111E}" destId="{72887CF1-C76E-42B8-BC2C-F8EF62F1EB5A}" srcOrd="1" destOrd="0" presId="urn:microsoft.com/office/officeart/2005/8/layout/list1"/>
    <dgm:cxn modelId="{67D8929B-B4F2-4BCD-8D9F-6055B2EC6DA0}" type="presOf" srcId="{81849604-B374-4039-99C3-E0E26C8E2D2E}" destId="{C4A3BC6E-507B-4C72-8882-6EA9F956A2C2}" srcOrd="0" destOrd="0" presId="urn:microsoft.com/office/officeart/2005/8/layout/list1"/>
    <dgm:cxn modelId="{5AD446E3-4F04-4C31-99EC-EAD139EBD0C5}" srcId="{C2A65CFA-F9BC-4B5C-B336-01522385E0BF}" destId="{9F542BF5-D547-4DA2-9540-8CAFD06D9401}" srcOrd="1" destOrd="0" parTransId="{AD09A073-E538-403C-9D29-F0F7E51252D3}" sibTransId="{7076522F-63F3-4089-92B6-9656C3983922}"/>
    <dgm:cxn modelId="{3010C8E5-CB58-4135-B2A8-80FAC2C117FC}" type="presOf" srcId="{C2A65CFA-F9BC-4B5C-B336-01522385E0BF}" destId="{4E99A39F-C3EE-4132-9DE2-F93FC57BE746}" srcOrd="0" destOrd="0" presId="urn:microsoft.com/office/officeart/2005/8/layout/list1"/>
    <dgm:cxn modelId="{F02A95FD-580C-4886-A7AB-FB0056C37256}" type="presOf" srcId="{9F542BF5-D547-4DA2-9540-8CAFD06D9401}" destId="{084C3606-BAC8-4974-BE2B-76DB45F24787}" srcOrd="1" destOrd="0" presId="urn:microsoft.com/office/officeart/2005/8/layout/list1"/>
    <dgm:cxn modelId="{8C41D97C-7492-4D6D-A3D7-1417A9CB0E86}" type="presParOf" srcId="{4E99A39F-C3EE-4132-9DE2-F93FC57BE746}" destId="{7E492140-9DA5-4F2A-A909-C8290E6F6AC9}" srcOrd="0" destOrd="0" presId="urn:microsoft.com/office/officeart/2005/8/layout/list1"/>
    <dgm:cxn modelId="{CFC34375-856C-44ED-B465-AF1AA3BB837E}" type="presParOf" srcId="{7E492140-9DA5-4F2A-A909-C8290E6F6AC9}" destId="{C4A3BC6E-507B-4C72-8882-6EA9F956A2C2}" srcOrd="0" destOrd="0" presId="urn:microsoft.com/office/officeart/2005/8/layout/list1"/>
    <dgm:cxn modelId="{41DDA7E2-FB17-43FF-80C8-4D2B3727201B}" type="presParOf" srcId="{7E492140-9DA5-4F2A-A909-C8290E6F6AC9}" destId="{BB34FCA4-AF20-4D8F-9CD8-B2CFA2B5EB2B}" srcOrd="1" destOrd="0" presId="urn:microsoft.com/office/officeart/2005/8/layout/list1"/>
    <dgm:cxn modelId="{15922644-72B6-477C-851D-846888A3D42A}" type="presParOf" srcId="{4E99A39F-C3EE-4132-9DE2-F93FC57BE746}" destId="{8E27A352-AF32-4C7B-9B46-4744D4FE026A}" srcOrd="1" destOrd="0" presId="urn:microsoft.com/office/officeart/2005/8/layout/list1"/>
    <dgm:cxn modelId="{60877CB8-A63E-442B-B754-E48314719B5B}" type="presParOf" srcId="{4E99A39F-C3EE-4132-9DE2-F93FC57BE746}" destId="{B25CEDB7-095C-4564-BFB3-94FCE6CA9A42}" srcOrd="2" destOrd="0" presId="urn:microsoft.com/office/officeart/2005/8/layout/list1"/>
    <dgm:cxn modelId="{C308BCCB-98E2-47BF-B653-BF9D7A6F46CC}" type="presParOf" srcId="{4E99A39F-C3EE-4132-9DE2-F93FC57BE746}" destId="{0B98FEC5-8299-4F39-9D0B-D3393ED74572}" srcOrd="3" destOrd="0" presId="urn:microsoft.com/office/officeart/2005/8/layout/list1"/>
    <dgm:cxn modelId="{1FD6D081-D5AF-42A1-9BAD-AFEA5B84C4BF}" type="presParOf" srcId="{4E99A39F-C3EE-4132-9DE2-F93FC57BE746}" destId="{E99CFB06-5327-4E66-A8F1-CC8E9025AF58}" srcOrd="4" destOrd="0" presId="urn:microsoft.com/office/officeart/2005/8/layout/list1"/>
    <dgm:cxn modelId="{7E4AE0B2-D257-4881-B3F5-439F9A471438}" type="presParOf" srcId="{E99CFB06-5327-4E66-A8F1-CC8E9025AF58}" destId="{71710C44-F136-42DF-BAE6-2C99CD0CB0F5}" srcOrd="0" destOrd="0" presId="urn:microsoft.com/office/officeart/2005/8/layout/list1"/>
    <dgm:cxn modelId="{D45456C8-BAFF-4324-98CD-C1C70A196561}" type="presParOf" srcId="{E99CFB06-5327-4E66-A8F1-CC8E9025AF58}" destId="{084C3606-BAC8-4974-BE2B-76DB45F24787}" srcOrd="1" destOrd="0" presId="urn:microsoft.com/office/officeart/2005/8/layout/list1"/>
    <dgm:cxn modelId="{7B42A171-97A8-4972-961A-E1EC3DFAC746}" type="presParOf" srcId="{4E99A39F-C3EE-4132-9DE2-F93FC57BE746}" destId="{555FB824-3343-4A42-A40F-B2723728056A}" srcOrd="5" destOrd="0" presId="urn:microsoft.com/office/officeart/2005/8/layout/list1"/>
    <dgm:cxn modelId="{6DDBB56A-BC5E-4DDF-B882-1FB7CC42A9F9}" type="presParOf" srcId="{4E99A39F-C3EE-4132-9DE2-F93FC57BE746}" destId="{E18475F3-2B42-4852-8723-86C0FC3BCDB0}" srcOrd="6" destOrd="0" presId="urn:microsoft.com/office/officeart/2005/8/layout/list1"/>
    <dgm:cxn modelId="{F038978D-9ED0-4555-9612-CF3F493A1E6D}" type="presParOf" srcId="{4E99A39F-C3EE-4132-9DE2-F93FC57BE746}" destId="{BA95CBC6-81FC-4741-87F5-8D2F8D2849C1}" srcOrd="7" destOrd="0" presId="urn:microsoft.com/office/officeart/2005/8/layout/list1"/>
    <dgm:cxn modelId="{FB9D6322-E451-4837-9789-16FC0BAE9B3D}" type="presParOf" srcId="{4E99A39F-C3EE-4132-9DE2-F93FC57BE746}" destId="{4327654E-594A-44C0-9A6E-399B66B29A1F}" srcOrd="8" destOrd="0" presId="urn:microsoft.com/office/officeart/2005/8/layout/list1"/>
    <dgm:cxn modelId="{8DB2325C-7F16-461D-A76C-D4856EBF4E62}" type="presParOf" srcId="{4327654E-594A-44C0-9A6E-399B66B29A1F}" destId="{13F59364-21B5-41CE-869A-611F01C76AD2}" srcOrd="0" destOrd="0" presId="urn:microsoft.com/office/officeart/2005/8/layout/list1"/>
    <dgm:cxn modelId="{D606DB0C-42FF-41F4-8EC1-A4E92F62CB5B}" type="presParOf" srcId="{4327654E-594A-44C0-9A6E-399B66B29A1F}" destId="{72887CF1-C76E-42B8-BC2C-F8EF62F1EB5A}" srcOrd="1" destOrd="0" presId="urn:microsoft.com/office/officeart/2005/8/layout/list1"/>
    <dgm:cxn modelId="{1F0472D7-287F-4984-B22C-17857004E2D8}" type="presParOf" srcId="{4E99A39F-C3EE-4132-9DE2-F93FC57BE746}" destId="{1FAE2951-F643-45AD-B9C9-71776B7C01F8}" srcOrd="9" destOrd="0" presId="urn:microsoft.com/office/officeart/2005/8/layout/list1"/>
    <dgm:cxn modelId="{90C6634D-63D4-46AC-91AF-C28035BB8448}" type="presParOf" srcId="{4E99A39F-C3EE-4132-9DE2-F93FC57BE746}" destId="{6AFD2355-68A6-4E59-8A78-C9DC9F3124E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5CEDB7-095C-4564-BFB3-94FCE6CA9A42}">
      <dsp:nvSpPr>
        <dsp:cNvPr id="0" name=""/>
        <dsp:cNvSpPr/>
      </dsp:nvSpPr>
      <dsp:spPr>
        <a:xfrm>
          <a:off x="0" y="1439123"/>
          <a:ext cx="13170453" cy="1008000"/>
        </a:xfrm>
        <a:prstGeom prst="rect">
          <a:avLst/>
        </a:prstGeom>
        <a:solidFill>
          <a:schemeClr val="lt1">
            <a:alpha val="90000"/>
            <a:hueOff val="0"/>
            <a:satOff val="0"/>
            <a:lumOff val="0"/>
            <a:alphaOff val="0"/>
          </a:schemeClr>
        </a:solidFill>
        <a:ln w="19050" cap="flat" cmpd="sng" algn="ctr">
          <a:solidFill>
            <a:srgbClr val="60256C"/>
          </a:solidFill>
          <a:prstDash val="solid"/>
          <a:miter lim="800000"/>
        </a:ln>
        <a:effectLst/>
      </dsp:spPr>
      <dsp:style>
        <a:lnRef idx="2">
          <a:scrgbClr r="0" g="0" b="0"/>
        </a:lnRef>
        <a:fillRef idx="1">
          <a:scrgbClr r="0" g="0" b="0"/>
        </a:fillRef>
        <a:effectRef idx="0">
          <a:scrgbClr r="0" g="0" b="0"/>
        </a:effectRef>
        <a:fontRef idx="minor"/>
      </dsp:style>
    </dsp:sp>
    <dsp:sp modelId="{BB34FCA4-AF20-4D8F-9CD8-B2CFA2B5EB2B}">
      <dsp:nvSpPr>
        <dsp:cNvPr id="0" name=""/>
        <dsp:cNvSpPr/>
      </dsp:nvSpPr>
      <dsp:spPr>
        <a:xfrm>
          <a:off x="658522" y="848723"/>
          <a:ext cx="9219317" cy="1180800"/>
        </a:xfrm>
        <a:prstGeom prst="roundRect">
          <a:avLst/>
        </a:prstGeom>
        <a:solidFill>
          <a:srgbClr val="60256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8468" tIns="0" rIns="348468" bIns="0" numCol="1" spcCol="1270" anchor="ctr" anchorCtr="0">
          <a:noAutofit/>
        </a:bodyPr>
        <a:lstStyle/>
        <a:p>
          <a:pPr marL="0" lvl="0" indent="0" algn="l" defTabSz="1778000">
            <a:lnSpc>
              <a:spcPct val="90000"/>
            </a:lnSpc>
            <a:spcBef>
              <a:spcPct val="0"/>
            </a:spcBef>
            <a:spcAft>
              <a:spcPct val="35000"/>
            </a:spcAft>
            <a:buNone/>
          </a:pPr>
          <a:r>
            <a:rPr lang="en-GB" sz="4000" kern="1200"/>
            <a:t>Diverse improvement priorities</a:t>
          </a:r>
        </a:p>
      </dsp:txBody>
      <dsp:txXfrm>
        <a:off x="716164" y="906365"/>
        <a:ext cx="9104033" cy="1065516"/>
      </dsp:txXfrm>
    </dsp:sp>
    <dsp:sp modelId="{E18475F3-2B42-4852-8723-86C0FC3BCDB0}">
      <dsp:nvSpPr>
        <dsp:cNvPr id="0" name=""/>
        <dsp:cNvSpPr/>
      </dsp:nvSpPr>
      <dsp:spPr>
        <a:xfrm>
          <a:off x="0" y="3253523"/>
          <a:ext cx="13170453" cy="1008000"/>
        </a:xfrm>
        <a:prstGeom prst="rect">
          <a:avLst/>
        </a:prstGeom>
        <a:solidFill>
          <a:schemeClr val="lt1">
            <a:alpha val="90000"/>
            <a:hueOff val="0"/>
            <a:satOff val="0"/>
            <a:lumOff val="0"/>
            <a:alphaOff val="0"/>
          </a:schemeClr>
        </a:solidFill>
        <a:ln w="19050" cap="flat" cmpd="sng" algn="ctr">
          <a:solidFill>
            <a:srgbClr val="2C5C74"/>
          </a:solidFill>
          <a:prstDash val="solid"/>
          <a:miter lim="800000"/>
        </a:ln>
        <a:effectLst/>
      </dsp:spPr>
      <dsp:style>
        <a:lnRef idx="2">
          <a:scrgbClr r="0" g="0" b="0"/>
        </a:lnRef>
        <a:fillRef idx="1">
          <a:scrgbClr r="0" g="0" b="0"/>
        </a:fillRef>
        <a:effectRef idx="0">
          <a:scrgbClr r="0" g="0" b="0"/>
        </a:effectRef>
        <a:fontRef idx="minor"/>
      </dsp:style>
    </dsp:sp>
    <dsp:sp modelId="{084C3606-BAC8-4974-BE2B-76DB45F24787}">
      <dsp:nvSpPr>
        <dsp:cNvPr id="0" name=""/>
        <dsp:cNvSpPr/>
      </dsp:nvSpPr>
      <dsp:spPr>
        <a:xfrm>
          <a:off x="658522" y="2663123"/>
          <a:ext cx="9219317" cy="1180800"/>
        </a:xfrm>
        <a:prstGeom prst="roundRect">
          <a:avLst/>
        </a:prstGeom>
        <a:solidFill>
          <a:srgbClr val="2C5C7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8468" tIns="0" rIns="348468" bIns="0" numCol="1" spcCol="1270" anchor="ctr" anchorCtr="0">
          <a:noAutofit/>
        </a:bodyPr>
        <a:lstStyle/>
        <a:p>
          <a:pPr marL="0" lvl="0" indent="0" algn="l" defTabSz="1778000">
            <a:lnSpc>
              <a:spcPct val="90000"/>
            </a:lnSpc>
            <a:spcBef>
              <a:spcPct val="0"/>
            </a:spcBef>
            <a:spcAft>
              <a:spcPct val="35000"/>
            </a:spcAft>
            <a:buNone/>
          </a:pPr>
          <a:r>
            <a:rPr lang="en-GB" sz="4000" kern="1200"/>
            <a:t>Adaptability, spread and sustainability</a:t>
          </a:r>
        </a:p>
      </dsp:txBody>
      <dsp:txXfrm>
        <a:off x="716164" y="2720765"/>
        <a:ext cx="9104033" cy="1065516"/>
      </dsp:txXfrm>
    </dsp:sp>
    <dsp:sp modelId="{6AFD2355-68A6-4E59-8A78-C9DC9F3124E6}">
      <dsp:nvSpPr>
        <dsp:cNvPr id="0" name=""/>
        <dsp:cNvSpPr/>
      </dsp:nvSpPr>
      <dsp:spPr>
        <a:xfrm>
          <a:off x="0" y="5067923"/>
          <a:ext cx="13170453" cy="1008000"/>
        </a:xfrm>
        <a:prstGeom prst="rect">
          <a:avLst/>
        </a:prstGeom>
        <a:solidFill>
          <a:schemeClr val="lt1">
            <a:alpha val="90000"/>
            <a:hueOff val="0"/>
            <a:satOff val="0"/>
            <a:lumOff val="0"/>
            <a:alphaOff val="0"/>
          </a:schemeClr>
        </a:solidFill>
        <a:ln w="19050" cap="flat" cmpd="sng" algn="ctr">
          <a:solidFill>
            <a:srgbClr val="004785"/>
          </a:solidFill>
          <a:prstDash val="solid"/>
          <a:miter lim="800000"/>
        </a:ln>
        <a:effectLst/>
      </dsp:spPr>
      <dsp:style>
        <a:lnRef idx="2">
          <a:scrgbClr r="0" g="0" b="0"/>
        </a:lnRef>
        <a:fillRef idx="1">
          <a:scrgbClr r="0" g="0" b="0"/>
        </a:fillRef>
        <a:effectRef idx="0">
          <a:scrgbClr r="0" g="0" b="0"/>
        </a:effectRef>
        <a:fontRef idx="minor"/>
      </dsp:style>
    </dsp:sp>
    <dsp:sp modelId="{72887CF1-C76E-42B8-BC2C-F8EF62F1EB5A}">
      <dsp:nvSpPr>
        <dsp:cNvPr id="0" name=""/>
        <dsp:cNvSpPr/>
      </dsp:nvSpPr>
      <dsp:spPr>
        <a:xfrm>
          <a:off x="658522" y="4477523"/>
          <a:ext cx="9219317" cy="1180800"/>
        </a:xfrm>
        <a:prstGeom prst="roundRect">
          <a:avLst/>
        </a:prstGeom>
        <a:solidFill>
          <a:srgbClr val="00478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8468" tIns="0" rIns="348468" bIns="0" numCol="1" spcCol="1270" anchor="ctr" anchorCtr="0">
          <a:noAutofit/>
        </a:bodyPr>
        <a:lstStyle/>
        <a:p>
          <a:pPr marL="0" lvl="0" indent="0" algn="l" defTabSz="1778000">
            <a:lnSpc>
              <a:spcPct val="90000"/>
            </a:lnSpc>
            <a:spcBef>
              <a:spcPct val="0"/>
            </a:spcBef>
            <a:spcAft>
              <a:spcPct val="35000"/>
            </a:spcAft>
            <a:buNone/>
          </a:pPr>
          <a:r>
            <a:rPr lang="en-GB" sz="4000" kern="1200"/>
            <a:t>Capacity, capability and culture</a:t>
          </a:r>
        </a:p>
      </dsp:txBody>
      <dsp:txXfrm>
        <a:off x="716164" y="4535165"/>
        <a:ext cx="9104033" cy="106551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2C7C4F-0E2A-48A4-A437-7DC0D81F7AE3}" type="datetimeFigureOut">
              <a:rPr lang="en-GB" smtClean="0"/>
              <a:t>29/07/2026</a:t>
            </a:fld>
            <a:endParaRPr lang="en-GB" dirty="0"/>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C9FC84-A4F8-467C-8B84-9B842E0F9612}" type="slidenum">
              <a:rPr lang="en-GB" smtClean="0"/>
              <a:t>‹#›</a:t>
            </a:fld>
            <a:endParaRPr lang="en-GB" dirty="0"/>
          </a:p>
        </p:txBody>
      </p:sp>
    </p:spTree>
    <p:extLst>
      <p:ext uri="{BB962C8B-B14F-4D97-AF65-F5344CB8AC3E}">
        <p14:creationId xmlns:p14="http://schemas.microsoft.com/office/powerpoint/2010/main" val="3416763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healthcareimprovementscotland.scot/improving-care/quality-management-systems-qm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ur01.safelinks.protection.outlook.com/?url=https%3A%2F%2Fwww.gov.scot%2Fpublications%2Fhealth-social-care-service-renewal-framework%2F&amp;data=05%7C02%7Cdayna.askew%40nhs.scot%7C15310420951f45b6f12508ddc5e6183d%7C10efe0bda0304bca809cb5e6745e499a%7C0%7C0%7C638884314262951547%7CUnknown%7CTWFpbGZsb3d8eyJFbXB0eU1hcGkiOnRydWUsIlYiOiIwLjAuMDAwMCIsIlAiOiJXaW4zMiIsIkFOIjoiTWFpbCIsIldUIjoyfQ%3D%3D%7C0%7C%7C%7C&amp;sdata=%2FaU86v7oiwkw5UrF3r0EnCVA8bqKOwu1UpuX4RbbSE8%3D&amp;reserved=0"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gov.scot/publications/scotlands-public-service-reform-strategy-delivering-scotland/" TargetMode="External"/><Relationship Id="rId4" Type="http://schemas.openxmlformats.org/officeDocument/2006/relationships/hyperlink" Target="https://eur01.safelinks.protection.outlook.com/?url=https%3A%2F%2Fwww.gov.scot%2Fpublications%2Fscotlands-population-health-framework%2F&amp;data=05%7C02%7Cdayna.askew%40nhs.scot%7C15310420951f45b6f12508ddc5e6183d%7C10efe0bda0304bca809cb5e6745e499a%7C0%7C0%7C638884314262971864%7CUnknown%7CTWFpbGZsb3d8eyJFbXB0eU1hcGkiOnRydWUsIlYiOiIwLjAuMDAwMCIsIlAiOiJXaW4zMiIsIkFOIjoiTWFpbCIsIldUIjoyfQ%3D%3D%7C0%7C%7C%7C&amp;sdata=zDlITb7I6a%2Fuq2oN5vny9ew43lavRiBzWwOg30u2sSw%3D&amp;reserved=0"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6EFE83B7-278F-6545-9C62-E36EB068C003}" type="slidenum">
              <a:rPr lang="en-US" smtClean="0"/>
              <a:pPr/>
              <a:t>1</a:t>
            </a:fld>
            <a:endParaRPr lang="en-US" dirty="0"/>
          </a:p>
        </p:txBody>
      </p:sp>
    </p:spTree>
    <p:extLst>
      <p:ext uri="{BB962C8B-B14F-4D97-AF65-F5344CB8AC3E}">
        <p14:creationId xmlns:p14="http://schemas.microsoft.com/office/powerpoint/2010/main" val="1805673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8000"/>
              </a:lnSpc>
              <a:spcAft>
                <a:spcPts val="800"/>
              </a:spcAft>
            </a:pPr>
            <a:r>
              <a:rPr lang="en-GB" sz="1200" u="sng" dirty="0">
                <a:hlinkClick r:id="rId3"/>
              </a:rPr>
              <a:t>Quality management</a:t>
            </a:r>
            <a:r>
              <a:rPr lang="en-GB" sz="1200" dirty="0"/>
              <a:t> </a:t>
            </a:r>
            <a:r>
              <a:rPr lang="en-GB" sz="1200" dirty="0">
                <a:solidFill>
                  <a:srgbClr val="000000"/>
                </a:solidFill>
              </a:rPr>
              <a:t>supports delivery of high-quality care in health and social care organisations. </a:t>
            </a:r>
          </a:p>
          <a:p>
            <a:pPr>
              <a:lnSpc>
                <a:spcPct val="108000"/>
              </a:lnSpc>
              <a:spcAft>
                <a:spcPts val="800"/>
              </a:spcAft>
            </a:pPr>
            <a:endParaRPr lang="en-GB" sz="1200" dirty="0">
              <a:solidFill>
                <a:srgbClr val="000000"/>
              </a:solidFill>
            </a:endParaRPr>
          </a:p>
          <a:p>
            <a:pPr>
              <a:lnSpc>
                <a:spcPct val="108000"/>
              </a:lnSpc>
              <a:spcAft>
                <a:spcPts val="800"/>
              </a:spcAft>
            </a:pPr>
            <a:r>
              <a:rPr lang="en-GB" sz="1200" dirty="0">
                <a:solidFill>
                  <a:srgbClr val="000000"/>
                </a:solidFill>
              </a:rPr>
              <a:t>It is essential to both day-to-day operations and the delivery of effective change.</a:t>
            </a:r>
          </a:p>
          <a:p>
            <a:pPr>
              <a:lnSpc>
                <a:spcPct val="108000"/>
              </a:lnSpc>
              <a:spcAft>
                <a:spcPts val="800"/>
              </a:spcAft>
            </a:pPr>
            <a:endParaRPr lang="en-GB" sz="1200" dirty="0">
              <a:solidFill>
                <a:srgbClr val="000000"/>
              </a:solidFill>
            </a:endParaRPr>
          </a:p>
          <a:p>
            <a:pPr>
              <a:lnSpc>
                <a:spcPct val="108000"/>
              </a:lnSpc>
              <a:spcAft>
                <a:spcPts val="800"/>
              </a:spcAft>
            </a:pPr>
            <a:r>
              <a:rPr lang="en-GB" sz="1200" dirty="0">
                <a:solidFill>
                  <a:srgbClr val="000000"/>
                </a:solidFill>
              </a:rPr>
              <a:t>Quality management is a coordinated and interconnected approach to:  </a:t>
            </a:r>
          </a:p>
          <a:p>
            <a:pPr marL="171450" lvl="0" indent="-171450">
              <a:lnSpc>
                <a:spcPct val="108000"/>
              </a:lnSpc>
              <a:buFont typeface="Arial" panose="020B0604020202020204" pitchFamily="34" charset="0"/>
              <a:buChar char="•"/>
            </a:pPr>
            <a:r>
              <a:rPr lang="en-GB" sz="1200" b="1" dirty="0">
                <a:solidFill>
                  <a:srgbClr val="000000"/>
                </a:solidFill>
              </a:rPr>
              <a:t>Planning for quality</a:t>
            </a:r>
            <a:r>
              <a:rPr lang="en-GB" sz="1200" dirty="0">
                <a:solidFill>
                  <a:srgbClr val="000000"/>
                </a:solidFill>
              </a:rPr>
              <a:t> – proactive planning and prioritisation of services and processes</a:t>
            </a:r>
          </a:p>
          <a:p>
            <a:pPr marL="171450" lvl="0" indent="-171450">
              <a:lnSpc>
                <a:spcPct val="108000"/>
              </a:lnSpc>
              <a:buFont typeface="Arial" panose="020B0604020202020204" pitchFamily="34" charset="0"/>
              <a:buChar char="•"/>
            </a:pPr>
            <a:r>
              <a:rPr lang="en-GB" sz="1200" b="1" dirty="0">
                <a:solidFill>
                  <a:srgbClr val="000000"/>
                </a:solidFill>
              </a:rPr>
              <a:t>Improving quality</a:t>
            </a:r>
            <a:r>
              <a:rPr lang="en-GB" sz="1200" dirty="0">
                <a:solidFill>
                  <a:srgbClr val="000000"/>
                </a:solidFill>
              </a:rPr>
              <a:t> – a systematic and coordinated approach to making services or processes better</a:t>
            </a:r>
          </a:p>
          <a:p>
            <a:pPr marL="171450" lvl="0" indent="-171450">
              <a:lnSpc>
                <a:spcPct val="108000"/>
              </a:lnSpc>
              <a:buFont typeface="Arial" panose="020B0604020202020204" pitchFamily="34" charset="0"/>
              <a:buChar char="•"/>
            </a:pPr>
            <a:r>
              <a:rPr lang="en-GB" sz="1200" b="1" dirty="0">
                <a:solidFill>
                  <a:srgbClr val="000000"/>
                </a:solidFill>
              </a:rPr>
              <a:t>Maintaining quality</a:t>
            </a:r>
            <a:r>
              <a:rPr lang="en-GB" sz="1200" dirty="0">
                <a:solidFill>
                  <a:srgbClr val="000000"/>
                </a:solidFill>
              </a:rPr>
              <a:t> – routine monitoring to assess and maintain performance</a:t>
            </a:r>
          </a:p>
          <a:p>
            <a:pPr marL="171450" lvl="0" indent="-171450">
              <a:lnSpc>
                <a:spcPct val="108000"/>
              </a:lnSpc>
              <a:spcAft>
                <a:spcPts val="800"/>
              </a:spcAft>
              <a:buFont typeface="Arial" panose="020B0604020202020204" pitchFamily="34" charset="0"/>
              <a:buChar char="•"/>
            </a:pPr>
            <a:r>
              <a:rPr lang="en-GB" sz="1200" b="1" dirty="0">
                <a:solidFill>
                  <a:srgbClr val="000000"/>
                </a:solidFill>
              </a:rPr>
              <a:t>Quality assurance</a:t>
            </a:r>
            <a:r>
              <a:rPr lang="en-GB" sz="1200" dirty="0">
                <a:solidFill>
                  <a:srgbClr val="000000"/>
                </a:solidFill>
              </a:rPr>
              <a:t> – internal and external processes to ensure services are operating effectively and providing quality care</a:t>
            </a:r>
          </a:p>
          <a:p>
            <a:endParaRPr lang="en-GB" dirty="0"/>
          </a:p>
        </p:txBody>
      </p:sp>
      <p:sp>
        <p:nvSpPr>
          <p:cNvPr id="4" name="Slide Number Placeholder 3"/>
          <p:cNvSpPr>
            <a:spLocks noGrp="1"/>
          </p:cNvSpPr>
          <p:nvPr>
            <p:ph type="sldNum" sz="quarter" idx="5"/>
          </p:nvPr>
        </p:nvSpPr>
        <p:spPr/>
        <p:txBody>
          <a:bodyPr/>
          <a:lstStyle/>
          <a:p>
            <a:fld id="{5BC9FC84-A4F8-467C-8B84-9B842E0F9612}" type="slidenum">
              <a:rPr lang="en-GB" smtClean="0"/>
              <a:t>10</a:t>
            </a:fld>
            <a:endParaRPr lang="en-GB" dirty="0"/>
          </a:p>
        </p:txBody>
      </p:sp>
    </p:spTree>
    <p:extLst>
      <p:ext uri="{BB962C8B-B14F-4D97-AF65-F5344CB8AC3E}">
        <p14:creationId xmlns:p14="http://schemas.microsoft.com/office/powerpoint/2010/main" val="3298195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2CE68-CC97-2A8F-E82F-E93549C85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31341-C15A-69B2-5A57-8DF4697AF0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4E8E33-0C95-9266-4C3D-EF18BFE66659}"/>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EA5EBDC8-C5E4-D4F4-9074-387CEA9A8FC3}"/>
              </a:ext>
            </a:extLst>
          </p:cNvPr>
          <p:cNvSpPr>
            <a:spLocks noGrp="1"/>
          </p:cNvSpPr>
          <p:nvPr>
            <p:ph type="sldNum" sz="quarter" idx="10"/>
          </p:nvPr>
        </p:nvSpPr>
        <p:spPr/>
        <p:txBody>
          <a:bodyPr/>
          <a:lstStyle/>
          <a:p>
            <a:fld id="{6EFE83B7-278F-6545-9C62-E36EB068C003}" type="slidenum">
              <a:rPr lang="en-US" smtClean="0"/>
              <a:pPr/>
              <a:t>11</a:t>
            </a:fld>
            <a:endParaRPr lang="en-US" dirty="0"/>
          </a:p>
        </p:txBody>
      </p:sp>
    </p:spTree>
    <p:extLst>
      <p:ext uri="{BB962C8B-B14F-4D97-AF65-F5344CB8AC3E}">
        <p14:creationId xmlns:p14="http://schemas.microsoft.com/office/powerpoint/2010/main" val="1982183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8000"/>
              </a:lnSpc>
              <a:spcAft>
                <a:spcPts val="800"/>
              </a:spcAft>
              <a:buNone/>
            </a:pPr>
            <a:r>
              <a:rPr lang="en-GB" sz="1200" dirty="0">
                <a:solidFill>
                  <a:srgbClr val="000000"/>
                </a:solidFill>
                <a:effectLst/>
                <a:ea typeface="Times New Roman" panose="02020603050405020304" pitchFamily="18" charset="0"/>
                <a:cs typeface="Times New Roman" panose="02020603050405020304" pitchFamily="18" charset="0"/>
              </a:rPr>
              <a:t>Change is the transition of an organisation, pathway, service, or process from a current state (how things are done today), through a transition state (the change), into a future state (a new way of operating).</a:t>
            </a:r>
          </a:p>
          <a:p>
            <a:pPr>
              <a:lnSpc>
                <a:spcPct val="108000"/>
              </a:lnSpc>
              <a:spcAft>
                <a:spcPts val="800"/>
              </a:spcAft>
              <a:buNone/>
            </a:pPr>
            <a:r>
              <a:rPr lang="en-GB" sz="1200" dirty="0">
                <a:solidFill>
                  <a:srgbClr val="000000"/>
                </a:solidFill>
                <a:ea typeface="Times New Roman" panose="02020603050405020304" pitchFamily="18" charset="0"/>
                <a:cs typeface="Times New Roman" panose="02020603050405020304" pitchFamily="18" charset="0"/>
              </a:rPr>
              <a:t>Change can be a positive thing which leads to improvements in the way things are done and the outcomes that are achieved for the people who need, use, deliver, and support services. Change can reveal new opportunities and lead to innovative solutions.</a:t>
            </a:r>
          </a:p>
          <a:p>
            <a:pPr>
              <a:lnSpc>
                <a:spcPct val="108000"/>
              </a:lnSpc>
              <a:spcAft>
                <a:spcPts val="800"/>
              </a:spcAft>
              <a:buNone/>
            </a:pPr>
            <a:r>
              <a:rPr lang="en-GB" sz="1200" dirty="0">
                <a:solidFill>
                  <a:srgbClr val="000000"/>
                </a:solidFill>
                <a:ea typeface="Times New Roman" panose="02020603050405020304" pitchFamily="18" charset="0"/>
                <a:cs typeface="Times New Roman" panose="02020603050405020304" pitchFamily="18" charset="0"/>
              </a:rPr>
              <a:t>Change can be small in scale, or it might be large scale organisation-wide change. In health and social care change might look like:</a:t>
            </a:r>
          </a:p>
          <a:p>
            <a:pPr marL="171450" indent="-171450">
              <a:lnSpc>
                <a:spcPct val="108000"/>
              </a:lnSpc>
              <a:buFont typeface="Arial" panose="020B0604020202020204" pitchFamily="34" charset="0"/>
              <a:buChar char="•"/>
            </a:pPr>
            <a:r>
              <a:rPr lang="en-GB" sz="1200" b="1" dirty="0">
                <a:solidFill>
                  <a:srgbClr val="000000"/>
                </a:solidFill>
                <a:ea typeface="Times New Roman" panose="02020603050405020304" pitchFamily="18" charset="0"/>
                <a:cs typeface="Times New Roman" panose="02020603050405020304" pitchFamily="18" charset="0"/>
              </a:rPr>
              <a:t>Process improvements </a:t>
            </a:r>
            <a:r>
              <a:rPr lang="en-GB" sz="1200" dirty="0">
                <a:solidFill>
                  <a:srgbClr val="000000"/>
                </a:solidFill>
                <a:ea typeface="Times New Roman" panose="02020603050405020304" pitchFamily="18" charset="0"/>
                <a:cs typeface="Times New Roman" panose="02020603050405020304" pitchFamily="18" charset="0"/>
              </a:rPr>
              <a:t>– such as changing the way waiting lists are managed</a:t>
            </a:r>
          </a:p>
          <a:p>
            <a:pPr marL="171450" indent="-171450">
              <a:lnSpc>
                <a:spcPct val="108000"/>
              </a:lnSpc>
              <a:buFont typeface="Arial" panose="020B0604020202020204" pitchFamily="34" charset="0"/>
              <a:buChar char="•"/>
            </a:pPr>
            <a:r>
              <a:rPr lang="en-GB" sz="1200" b="1" dirty="0">
                <a:solidFill>
                  <a:srgbClr val="000000"/>
                </a:solidFill>
                <a:ea typeface="Times New Roman" panose="02020603050405020304" pitchFamily="18" charset="0"/>
                <a:cs typeface="Times New Roman" panose="02020603050405020304" pitchFamily="18" charset="0"/>
              </a:rPr>
              <a:t>New service models </a:t>
            </a:r>
            <a:r>
              <a:rPr lang="en-GB" sz="1200" dirty="0">
                <a:solidFill>
                  <a:srgbClr val="000000"/>
                </a:solidFill>
                <a:ea typeface="Times New Roman" panose="02020603050405020304" pitchFamily="18" charset="0"/>
                <a:cs typeface="Times New Roman" panose="02020603050405020304" pitchFamily="18" charset="0"/>
              </a:rPr>
              <a:t>– such as moving to a community-led model of care</a:t>
            </a:r>
          </a:p>
          <a:p>
            <a:pPr marL="171450" indent="-171450">
              <a:lnSpc>
                <a:spcPct val="108000"/>
              </a:lnSpc>
              <a:buFont typeface="Arial" panose="020B0604020202020204" pitchFamily="34" charset="0"/>
              <a:buChar char="•"/>
            </a:pPr>
            <a:r>
              <a:rPr lang="en-GB" sz="1200" b="1" dirty="0">
                <a:solidFill>
                  <a:srgbClr val="000000"/>
                </a:solidFill>
                <a:ea typeface="Times New Roman" panose="02020603050405020304" pitchFamily="18" charset="0"/>
                <a:cs typeface="Times New Roman" panose="02020603050405020304" pitchFamily="18" charset="0"/>
              </a:rPr>
              <a:t>Pathway redesign </a:t>
            </a:r>
            <a:r>
              <a:rPr lang="en-GB" sz="1200" dirty="0">
                <a:solidFill>
                  <a:srgbClr val="000000"/>
                </a:solidFill>
                <a:ea typeface="Times New Roman" panose="02020603050405020304" pitchFamily="18" charset="0"/>
                <a:cs typeface="Times New Roman" panose="02020603050405020304" pitchFamily="18" charset="0"/>
              </a:rPr>
              <a:t>– such as redesigning urgent care pathways</a:t>
            </a:r>
          </a:p>
          <a:p>
            <a:pPr marL="171450" indent="-171450">
              <a:lnSpc>
                <a:spcPct val="108000"/>
              </a:lnSpc>
              <a:buFont typeface="Arial" panose="020B0604020202020204" pitchFamily="34" charset="0"/>
              <a:buChar char="•"/>
            </a:pPr>
            <a:r>
              <a:rPr lang="en-GB" sz="1200" b="1" dirty="0">
                <a:solidFill>
                  <a:srgbClr val="000000"/>
                </a:solidFill>
                <a:ea typeface="Times New Roman" panose="02020603050405020304" pitchFamily="18" charset="0"/>
                <a:cs typeface="Times New Roman" panose="02020603050405020304" pitchFamily="18" charset="0"/>
              </a:rPr>
              <a:t>Whole system transformation</a:t>
            </a:r>
            <a:r>
              <a:rPr lang="en-GB" sz="1200" dirty="0">
                <a:solidFill>
                  <a:srgbClr val="000000"/>
                </a:solidFill>
                <a:ea typeface="Times New Roman" panose="02020603050405020304" pitchFamily="18" charset="0"/>
                <a:cs typeface="Times New Roman" panose="02020603050405020304" pitchFamily="18" charset="0"/>
              </a:rPr>
              <a:t> – such as implementing value-based health and care across an organisation</a:t>
            </a:r>
          </a:p>
          <a:p>
            <a:pPr marL="171450" indent="-171450">
              <a:lnSpc>
                <a:spcPct val="108000"/>
              </a:lnSpc>
              <a:spcAft>
                <a:spcPts val="800"/>
              </a:spcAft>
              <a:buFont typeface="Arial" panose="020B0604020202020204" pitchFamily="34" charset="0"/>
              <a:buChar char="•"/>
            </a:pPr>
            <a:r>
              <a:rPr lang="en-GB" sz="1200" b="1" dirty="0">
                <a:solidFill>
                  <a:srgbClr val="000000"/>
                </a:solidFill>
                <a:ea typeface="Times New Roman" panose="02020603050405020304" pitchFamily="18" charset="0"/>
                <a:cs typeface="Times New Roman" panose="02020603050405020304" pitchFamily="18" charset="0"/>
              </a:rPr>
              <a:t>Culture change</a:t>
            </a:r>
            <a:r>
              <a:rPr lang="en-GB" sz="1200" dirty="0">
                <a:solidFill>
                  <a:srgbClr val="000000"/>
                </a:solidFill>
                <a:ea typeface="Times New Roman" panose="02020603050405020304" pitchFamily="18" charset="0"/>
                <a:cs typeface="Times New Roman" panose="02020603050405020304" pitchFamily="18" charset="0"/>
              </a:rPr>
              <a:t> – such as shifting towards an enabling culture focused on Getting It Right For Everyone</a:t>
            </a:r>
          </a:p>
          <a:p>
            <a:endParaRPr lang="en-GB" dirty="0"/>
          </a:p>
          <a:p>
            <a:pPr>
              <a:lnSpc>
                <a:spcPct val="108000"/>
              </a:lnSpc>
              <a:spcAft>
                <a:spcPts val="800"/>
              </a:spcAft>
            </a:pPr>
            <a:r>
              <a:rPr lang="en-GB" sz="1200" b="1" dirty="0">
                <a:solidFill>
                  <a:srgbClr val="000000"/>
                </a:solidFill>
              </a:rPr>
              <a:t>Delivering effective change</a:t>
            </a:r>
            <a:endParaRPr lang="en-GB" sz="1200" dirty="0">
              <a:solidFill>
                <a:srgbClr val="000000"/>
              </a:solidFill>
            </a:endParaRPr>
          </a:p>
          <a:p>
            <a:pPr>
              <a:lnSpc>
                <a:spcPct val="108000"/>
              </a:lnSpc>
              <a:spcAft>
                <a:spcPts val="800"/>
              </a:spcAft>
            </a:pPr>
            <a:r>
              <a:rPr lang="en-GB" sz="1200" dirty="0">
                <a:solidFill>
                  <a:srgbClr val="000000"/>
                </a:solidFill>
              </a:rPr>
              <a:t>To deliver effective change it is essential that the process of change is underpinned by </a:t>
            </a:r>
            <a:r>
              <a:rPr lang="en-GB" sz="1200" b="1" dirty="0">
                <a:solidFill>
                  <a:srgbClr val="000000"/>
                </a:solidFill>
              </a:rPr>
              <a:t>a robust approach</a:t>
            </a:r>
            <a:r>
              <a:rPr lang="en-GB" sz="1200" dirty="0">
                <a:solidFill>
                  <a:srgbClr val="000000"/>
                </a:solidFill>
              </a:rPr>
              <a:t>.</a:t>
            </a:r>
          </a:p>
          <a:p>
            <a:pPr>
              <a:lnSpc>
                <a:spcPct val="108000"/>
              </a:lnSpc>
              <a:spcAft>
                <a:spcPts val="800"/>
              </a:spcAft>
            </a:pPr>
            <a:r>
              <a:rPr lang="en-GB" sz="1200" dirty="0">
                <a:solidFill>
                  <a:srgbClr val="000000"/>
                </a:solidFill>
              </a:rPr>
              <a:t>A robust approach to change increases the chance that change will be successful by:</a:t>
            </a:r>
          </a:p>
          <a:p>
            <a:pPr marL="171450" indent="-171450">
              <a:lnSpc>
                <a:spcPct val="108000"/>
              </a:lnSpc>
              <a:buFont typeface="Arial" panose="020B0604020202020204" pitchFamily="34" charset="0"/>
              <a:buChar char="•"/>
            </a:pPr>
            <a:r>
              <a:rPr lang="en-GB" sz="1200" dirty="0">
                <a:solidFill>
                  <a:srgbClr val="000000"/>
                </a:solidFill>
              </a:rPr>
              <a:t>Ensuring there is a </a:t>
            </a:r>
            <a:r>
              <a:rPr lang="en-GB" sz="1200" b="1" dirty="0">
                <a:solidFill>
                  <a:srgbClr val="000000"/>
                </a:solidFill>
              </a:rPr>
              <a:t>clear “why” </a:t>
            </a:r>
            <a:r>
              <a:rPr lang="en-GB" sz="1200" dirty="0">
                <a:solidFill>
                  <a:srgbClr val="000000"/>
                </a:solidFill>
              </a:rPr>
              <a:t>that is aligned to the organisation’s vision and purpose and is effectively communicated to the people affected by the change</a:t>
            </a:r>
          </a:p>
          <a:p>
            <a:pPr marL="171450" indent="-171450">
              <a:lnSpc>
                <a:spcPct val="108000"/>
              </a:lnSpc>
              <a:buFont typeface="Arial" panose="020B0604020202020204" pitchFamily="34" charset="0"/>
              <a:buChar char="•"/>
            </a:pPr>
            <a:r>
              <a:rPr lang="en-GB" sz="1200" b="1" dirty="0">
                <a:solidFill>
                  <a:srgbClr val="000000"/>
                </a:solidFill>
              </a:rPr>
              <a:t>Involving people </a:t>
            </a:r>
            <a:r>
              <a:rPr lang="en-GB" sz="1200" dirty="0">
                <a:solidFill>
                  <a:srgbClr val="000000"/>
                </a:solidFill>
              </a:rPr>
              <a:t>in the planning, design, and delivery of the change to increase support and buy-in</a:t>
            </a:r>
          </a:p>
          <a:p>
            <a:pPr marL="171450" indent="-171450">
              <a:lnSpc>
                <a:spcPct val="108000"/>
              </a:lnSpc>
              <a:buFont typeface="Arial" panose="020B0604020202020204" pitchFamily="34" charset="0"/>
              <a:buChar char="•"/>
            </a:pPr>
            <a:r>
              <a:rPr lang="en-GB" sz="1200" dirty="0">
                <a:solidFill>
                  <a:srgbClr val="000000"/>
                </a:solidFill>
              </a:rPr>
              <a:t>Ensuring there is a </a:t>
            </a:r>
            <a:r>
              <a:rPr lang="en-GB" sz="1200" b="1" dirty="0">
                <a:solidFill>
                  <a:srgbClr val="000000"/>
                </a:solidFill>
              </a:rPr>
              <a:t>clear plan </a:t>
            </a:r>
            <a:r>
              <a:rPr lang="en-GB" sz="1200" dirty="0">
                <a:solidFill>
                  <a:srgbClr val="000000"/>
                </a:solidFill>
              </a:rPr>
              <a:t>in place to implement, embed and sustain the change</a:t>
            </a:r>
          </a:p>
          <a:p>
            <a:pPr marL="171450" indent="-171450">
              <a:lnSpc>
                <a:spcPct val="108000"/>
              </a:lnSpc>
              <a:spcAft>
                <a:spcPts val="800"/>
              </a:spcAft>
              <a:buFont typeface="Arial" panose="020B0604020202020204" pitchFamily="34" charset="0"/>
              <a:buChar char="•"/>
            </a:pPr>
            <a:r>
              <a:rPr lang="en-GB" sz="1200" dirty="0">
                <a:solidFill>
                  <a:srgbClr val="000000"/>
                </a:solidFill>
              </a:rPr>
              <a:t>Ensuring that processes are in place to </a:t>
            </a:r>
            <a:r>
              <a:rPr lang="en-GB" sz="1200" b="1" dirty="0">
                <a:solidFill>
                  <a:srgbClr val="000000"/>
                </a:solidFill>
              </a:rPr>
              <a:t>learn and adapt </a:t>
            </a:r>
            <a:r>
              <a:rPr lang="en-GB" sz="1200" dirty="0">
                <a:solidFill>
                  <a:srgbClr val="000000"/>
                </a:solidFill>
              </a:rPr>
              <a:t>throughout the change</a:t>
            </a:r>
          </a:p>
          <a:p>
            <a:pPr>
              <a:lnSpc>
                <a:spcPct val="108000"/>
              </a:lnSpc>
              <a:spcAft>
                <a:spcPts val="800"/>
              </a:spcAft>
            </a:pPr>
            <a:r>
              <a:rPr lang="en-GB" sz="1200" dirty="0">
                <a:solidFill>
                  <a:srgbClr val="000000"/>
                </a:solidFill>
              </a:rPr>
              <a:t>It is critical that change is sufficiently resourced (time, people, and funding) – </a:t>
            </a:r>
            <a:r>
              <a:rPr lang="en-GB" sz="1200" b="1" dirty="0">
                <a:solidFill>
                  <a:srgbClr val="000000"/>
                </a:solidFill>
              </a:rPr>
              <a:t>effective change requires investment</a:t>
            </a:r>
            <a:r>
              <a:rPr lang="en-GB" sz="1200" dirty="0">
                <a:solidFill>
                  <a:srgbClr val="000000"/>
                </a:solidFill>
              </a:rPr>
              <a:t>, however there are high returns when change is done well.</a:t>
            </a:r>
          </a:p>
          <a:p>
            <a:endParaRPr lang="en-GB" dirty="0"/>
          </a:p>
        </p:txBody>
      </p:sp>
      <p:sp>
        <p:nvSpPr>
          <p:cNvPr id="4" name="Slide Number Placeholder 3"/>
          <p:cNvSpPr>
            <a:spLocks noGrp="1"/>
          </p:cNvSpPr>
          <p:nvPr>
            <p:ph type="sldNum" sz="quarter" idx="5"/>
          </p:nvPr>
        </p:nvSpPr>
        <p:spPr/>
        <p:txBody>
          <a:bodyPr/>
          <a:lstStyle/>
          <a:p>
            <a:fld id="{5BC9FC84-A4F8-467C-8B84-9B842E0F9612}" type="slidenum">
              <a:rPr lang="en-GB" smtClean="0"/>
              <a:t>2</a:t>
            </a:fld>
            <a:endParaRPr lang="en-GB" dirty="0"/>
          </a:p>
        </p:txBody>
      </p:sp>
    </p:spTree>
    <p:extLst>
      <p:ext uri="{BB962C8B-B14F-4D97-AF65-F5344CB8AC3E}">
        <p14:creationId xmlns:p14="http://schemas.microsoft.com/office/powerpoint/2010/main" val="2609203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8000"/>
              </a:lnSpc>
              <a:spcAft>
                <a:spcPts val="800"/>
              </a:spcAft>
              <a:buNone/>
            </a:pPr>
            <a:r>
              <a:rPr lang="en-GB" sz="1100" dirty="0">
                <a:solidFill>
                  <a:srgbClr val="000000"/>
                </a:solidFill>
                <a:effectLst/>
                <a:ea typeface="Times New Roman" panose="02020603050405020304" pitchFamily="18" charset="0"/>
                <a:cs typeface="Times New Roman" panose="02020603050405020304" pitchFamily="18" charset="0"/>
              </a:rPr>
              <a:t>Health and social care organisations are facing an unprecedented volume and pace of change arising from NHS renewal, service challenges, and wider reform. There is a need to respond to three key drivers of change:</a:t>
            </a:r>
          </a:p>
          <a:p>
            <a:pPr marL="171450" indent="-171450">
              <a:lnSpc>
                <a:spcPct val="108000"/>
              </a:lnSpc>
              <a:spcAft>
                <a:spcPts val="800"/>
              </a:spcAft>
              <a:buFont typeface="Arial" panose="020B0604020202020204" pitchFamily="34" charset="0"/>
              <a:buChar char="•"/>
            </a:pPr>
            <a:r>
              <a:rPr lang="en-GB" sz="1100" b="1" dirty="0">
                <a:solidFill>
                  <a:srgbClr val="000000"/>
                </a:solidFill>
                <a:effectLst/>
                <a:ea typeface="Times New Roman" panose="02020603050405020304" pitchFamily="18" charset="0"/>
                <a:cs typeface="Times New Roman" panose="02020603050405020304" pitchFamily="18" charset="0"/>
              </a:rPr>
              <a:t>Policy direction</a:t>
            </a:r>
            <a:r>
              <a:rPr lang="en-GB" sz="1100" dirty="0">
                <a:solidFill>
                  <a:srgbClr val="000000"/>
                </a:solidFill>
                <a:effectLst/>
                <a:ea typeface="Times New Roman" panose="02020603050405020304" pitchFamily="18" charset="0"/>
                <a:cs typeface="Times New Roman" panose="02020603050405020304" pitchFamily="18" charset="0"/>
              </a:rPr>
              <a:t> – the Scottish Government has a clear vision for the future of health and social care in Scotland. This vision prioritises prevention, care designed around people, community delivery, population planning, and digital and technological innovation. This vision is set out in the following documents:</a:t>
            </a:r>
          </a:p>
          <a:p>
            <a:pPr marL="628650" lvl="1" indent="-171450">
              <a:lnSpc>
                <a:spcPct val="108000"/>
              </a:lnSpc>
              <a:buFont typeface="Arial" panose="020B0604020202020204" pitchFamily="34" charset="0"/>
              <a:buChar char="•"/>
            </a:pPr>
            <a:r>
              <a:rPr lang="en-GB" sz="1100" u="sng" dirty="0">
                <a:solidFill>
                  <a:srgbClr val="000000"/>
                </a:solidFill>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Health and Social Care Renewal Framework</a:t>
            </a:r>
            <a:r>
              <a:rPr lang="en-GB" sz="1100" dirty="0">
                <a:solidFill>
                  <a:srgbClr val="000000"/>
                </a:solidFill>
                <a:ea typeface="Aptos" panose="020B0004020202020204" pitchFamily="34" charset="0"/>
              </a:rPr>
              <a:t> </a:t>
            </a:r>
          </a:p>
          <a:p>
            <a:pPr marL="628650" lvl="1" indent="-171450">
              <a:lnSpc>
                <a:spcPct val="108000"/>
              </a:lnSpc>
              <a:buFont typeface="Arial" panose="020B0604020202020204" pitchFamily="34" charset="0"/>
              <a:buChar char="•"/>
            </a:pPr>
            <a:r>
              <a:rPr lang="en-GB" sz="1100" u="sng" dirty="0">
                <a:solidFill>
                  <a:srgbClr val="000000"/>
                </a:solidFill>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Scotland's Population Health Framework</a:t>
            </a:r>
            <a:r>
              <a:rPr lang="en-GB" sz="1100" dirty="0">
                <a:solidFill>
                  <a:srgbClr val="000000"/>
                </a:solidFill>
                <a:ea typeface="Aptos" panose="020B0004020202020204" pitchFamily="34" charset="0"/>
                <a:cs typeface="Aptos" panose="020B0004020202020204" pitchFamily="34" charset="0"/>
              </a:rPr>
              <a:t> </a:t>
            </a:r>
          </a:p>
          <a:p>
            <a:pPr marL="628650" lvl="1" indent="-171450">
              <a:lnSpc>
                <a:spcPct val="108000"/>
              </a:lnSpc>
              <a:spcAft>
                <a:spcPts val="800"/>
              </a:spcAft>
              <a:buFont typeface="Arial" panose="020B0604020202020204" pitchFamily="34" charset="0"/>
              <a:buChar char="•"/>
            </a:pPr>
            <a:r>
              <a:rPr lang="en-GB" sz="1100" dirty="0">
                <a:solidFill>
                  <a:srgbClr val="000000"/>
                </a:solidFill>
                <a:hlinkClick r:id="rId5">
                  <a:extLst>
                    <a:ext uri="{A12FA001-AC4F-418D-AE19-62706E023703}">
                      <ahyp:hlinkClr xmlns:ahyp="http://schemas.microsoft.com/office/drawing/2018/hyperlinkcolor" val="tx"/>
                    </a:ext>
                  </a:extLst>
                </a:hlinkClick>
              </a:rPr>
              <a:t>Scotland’s Public Service Reform Strategy</a:t>
            </a:r>
            <a:endParaRPr lang="en-GB" sz="1100" dirty="0">
              <a:solidFill>
                <a:srgbClr val="000000"/>
              </a:solidFill>
            </a:endParaRPr>
          </a:p>
          <a:p>
            <a:pPr marL="171450" indent="-171450">
              <a:lnSpc>
                <a:spcPct val="108000"/>
              </a:lnSpc>
              <a:spcAft>
                <a:spcPts val="800"/>
              </a:spcAft>
              <a:buFont typeface="Arial" panose="020B0604020202020204" pitchFamily="34" charset="0"/>
              <a:buChar char="•"/>
            </a:pPr>
            <a:r>
              <a:rPr lang="en-GB" sz="1100" b="1" dirty="0">
                <a:solidFill>
                  <a:srgbClr val="000000"/>
                </a:solidFill>
                <a:effectLst/>
                <a:ea typeface="Times New Roman" panose="02020603050405020304" pitchFamily="18" charset="0"/>
                <a:cs typeface="Times New Roman" panose="02020603050405020304" pitchFamily="18" charset="0"/>
              </a:rPr>
              <a:t>Resource pressures</a:t>
            </a:r>
            <a:r>
              <a:rPr lang="en-GB" sz="1100" dirty="0">
                <a:solidFill>
                  <a:srgbClr val="000000"/>
                </a:solidFill>
                <a:effectLst/>
                <a:ea typeface="Times New Roman" panose="02020603050405020304" pitchFamily="18" charset="0"/>
                <a:cs typeface="Times New Roman" panose="02020603050405020304" pitchFamily="18" charset="0"/>
              </a:rPr>
              <a:t> – health and social care in Scotland </a:t>
            </a:r>
            <a:r>
              <a:rPr lang="en-GB" sz="1100" dirty="0">
                <a:solidFill>
                  <a:srgbClr val="000000"/>
                </a:solidFill>
                <a:ea typeface="Times New Roman" panose="02020603050405020304" pitchFamily="18" charset="0"/>
                <a:cs typeface="Times New Roman" panose="02020603050405020304" pitchFamily="18" charset="0"/>
              </a:rPr>
              <a:t>is facing ongoing f</a:t>
            </a:r>
            <a:r>
              <a:rPr lang="en-GB" sz="1100" dirty="0">
                <a:solidFill>
                  <a:srgbClr val="000000"/>
                </a:solidFill>
                <a:effectLst/>
                <a:ea typeface="Times New Roman" panose="02020603050405020304" pitchFamily="18" charset="0"/>
                <a:cs typeface="Times New Roman" panose="02020603050405020304" pitchFamily="18" charset="0"/>
              </a:rPr>
              <a:t>inancial constraints and workforce shortages.</a:t>
            </a:r>
          </a:p>
          <a:p>
            <a:pPr marL="171450" indent="-171450">
              <a:lnSpc>
                <a:spcPct val="108000"/>
              </a:lnSpc>
              <a:spcAft>
                <a:spcPts val="800"/>
              </a:spcAft>
              <a:buFont typeface="Arial" panose="020B0604020202020204" pitchFamily="34" charset="0"/>
              <a:buChar char="•"/>
            </a:pPr>
            <a:r>
              <a:rPr lang="en-GB" sz="1100" b="1" dirty="0">
                <a:solidFill>
                  <a:srgbClr val="000000"/>
                </a:solidFill>
                <a:effectLst/>
                <a:ea typeface="Times New Roman" panose="02020603050405020304" pitchFamily="18" charset="0"/>
                <a:cs typeface="Times New Roman" panose="02020603050405020304" pitchFamily="18" charset="0"/>
              </a:rPr>
              <a:t>Rising demand and need </a:t>
            </a:r>
            <a:r>
              <a:rPr lang="en-GB" sz="1100" dirty="0">
                <a:solidFill>
                  <a:srgbClr val="000000"/>
                </a:solidFill>
                <a:effectLst/>
                <a:ea typeface="Times New Roman" panose="02020603050405020304" pitchFamily="18" charset="0"/>
                <a:cs typeface="Times New Roman" panose="02020603050405020304" pitchFamily="18" charset="0"/>
              </a:rPr>
              <a:t>– increasing complexity of care and multi-morbidity means there is an additional pressure to move away from single condition care.</a:t>
            </a:r>
          </a:p>
          <a:p>
            <a:endParaRPr lang="en-GB" sz="1100" b="1" dirty="0">
              <a:solidFill>
                <a:srgbClr val="000000"/>
              </a:solidFill>
            </a:endParaRPr>
          </a:p>
          <a:p>
            <a:r>
              <a:rPr lang="en-GB" sz="1100" b="1" dirty="0">
                <a:solidFill>
                  <a:srgbClr val="000000"/>
                </a:solidFill>
              </a:rPr>
              <a:t>The Scottish Approach to Change is recognised as an integral part of delivering the renewal agenda by providing a</a:t>
            </a:r>
            <a:r>
              <a:rPr lang="en-GB" sz="1100" b="1" kern="100" dirty="0">
                <a:solidFill>
                  <a:srgbClr val="000000"/>
                </a:solidFill>
                <a:ea typeface="Aptos" panose="020B0004020202020204" pitchFamily="34" charset="0"/>
                <a:cs typeface="Times New Roman" panose="02020603050405020304" pitchFamily="18" charset="0"/>
              </a:rPr>
              <a:t> clear and coherent method for change</a:t>
            </a:r>
            <a:r>
              <a:rPr lang="en-GB" sz="1100" b="1" dirty="0">
                <a:solidFill>
                  <a:srgbClr val="000000"/>
                </a:solidFill>
              </a:rPr>
              <a:t>.</a:t>
            </a:r>
          </a:p>
          <a:p>
            <a:endParaRPr lang="en-GB" dirty="0"/>
          </a:p>
        </p:txBody>
      </p:sp>
      <p:sp>
        <p:nvSpPr>
          <p:cNvPr id="4" name="Slide Number Placeholder 3"/>
          <p:cNvSpPr>
            <a:spLocks noGrp="1"/>
          </p:cNvSpPr>
          <p:nvPr>
            <p:ph type="sldNum" sz="quarter" idx="5"/>
          </p:nvPr>
        </p:nvSpPr>
        <p:spPr/>
        <p:txBody>
          <a:bodyPr/>
          <a:lstStyle/>
          <a:p>
            <a:fld id="{5BC9FC84-A4F8-467C-8B84-9B842E0F9612}" type="slidenum">
              <a:rPr lang="en-GB" smtClean="0"/>
              <a:t>3</a:t>
            </a:fld>
            <a:endParaRPr lang="en-GB" dirty="0"/>
          </a:p>
        </p:txBody>
      </p:sp>
    </p:spTree>
    <p:extLst>
      <p:ext uri="{BB962C8B-B14F-4D97-AF65-F5344CB8AC3E}">
        <p14:creationId xmlns:p14="http://schemas.microsoft.com/office/powerpoint/2010/main" val="177746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DA268-305A-E1A1-68D1-EF36C66F1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563CA-0608-E25F-C35C-8F485D0463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B723A7-CDE6-D9CF-0970-A4BBE389E9C7}"/>
              </a:ext>
            </a:extLst>
          </p:cNvPr>
          <p:cNvSpPr>
            <a:spLocks noGrp="1"/>
          </p:cNvSpPr>
          <p:nvPr>
            <p:ph type="body" idx="1"/>
          </p:nvPr>
        </p:nvSpPr>
        <p:spPr/>
        <p:txBody>
          <a:bodyPr/>
          <a:lstStyle/>
          <a:p>
            <a:pPr>
              <a:lnSpc>
                <a:spcPct val="107000"/>
              </a:lnSpc>
            </a:pPr>
            <a:r>
              <a:rPr lang="en-GB" sz="1200" kern="1200">
                <a:solidFill>
                  <a:schemeClr val="tx1"/>
                </a:solidFill>
                <a:effectLst/>
                <a:latin typeface="+mn-lt"/>
                <a:ea typeface="Calibri" panose="020F0502020204030204" pitchFamily="34" charset="0"/>
                <a:cs typeface="Arial" panose="020B0604020202020204" pitchFamily="34" charset="0"/>
              </a:rPr>
              <a:t>The Scottish Approach to Change has been designed to c</a:t>
            </a:r>
            <a:r>
              <a:rPr lang="en-GB" sz="1200"/>
              <a:t>reate a clear pathway to support everyone to do change well. It aims to:</a:t>
            </a:r>
          </a:p>
          <a:p>
            <a:pPr marL="171450" lvl="0" indent="-171450" algn="l" defTabSz="457200" rtl="0" eaLnBrk="1" latinLnBrk="0" hangingPunct="1">
              <a:lnSpc>
                <a:spcPct val="107000"/>
              </a:lnSpc>
              <a:buFont typeface="Arial" panose="020B0604020202020204" pitchFamily="34" charset="0"/>
              <a:buChar char="•"/>
            </a:pPr>
            <a:r>
              <a:rPr lang="en-GB" sz="1200" kern="1200">
                <a:solidFill>
                  <a:schemeClr val="tx1"/>
                </a:solidFill>
                <a:effectLst/>
                <a:latin typeface="+mn-lt"/>
                <a:ea typeface="+mn-ea"/>
                <a:cs typeface="+mn-cs"/>
              </a:rPr>
              <a:t>Bring together siloed change methods into a single approach, showing how they can be used together. These include quality improvement, service design, engagement practice, strategic planning and human learning systems. </a:t>
            </a:r>
          </a:p>
          <a:p>
            <a:pPr marL="171450" lvl="0" indent="-171450" algn="l" defTabSz="457200" rtl="0" eaLnBrk="1" latinLnBrk="0" hangingPunct="1">
              <a:lnSpc>
                <a:spcPct val="107000"/>
              </a:lnSpc>
              <a:buFont typeface="Arial" panose="020B0604020202020204" pitchFamily="34" charset="0"/>
              <a:buChar char="•"/>
            </a:pPr>
            <a:r>
              <a:rPr lang="en-GB" sz="1200" kern="1200">
                <a:solidFill>
                  <a:schemeClr val="tx1"/>
                </a:solidFill>
                <a:effectLst/>
                <a:latin typeface="+mn-lt"/>
                <a:ea typeface="+mn-ea"/>
                <a:cs typeface="+mn-cs"/>
              </a:rPr>
              <a:t>Be practical – it translate theory into a practical, coherent approach.</a:t>
            </a:r>
          </a:p>
          <a:p>
            <a:pPr marL="171450" lvl="0" indent="-171450" algn="l" defTabSz="457200" rtl="0" eaLnBrk="1" latinLnBrk="0" hangingPunct="1">
              <a:lnSpc>
                <a:spcPct val="107000"/>
              </a:lnSpc>
              <a:buFont typeface="Arial" panose="020B0604020202020204" pitchFamily="34" charset="0"/>
              <a:buChar char="•"/>
            </a:pPr>
            <a:r>
              <a:rPr lang="en-GB" sz="1200" kern="1200">
                <a:solidFill>
                  <a:schemeClr val="tx1"/>
                </a:solidFill>
                <a:effectLst/>
                <a:latin typeface="+mn-lt"/>
                <a:ea typeface="+mn-ea"/>
                <a:cs typeface="+mn-cs"/>
              </a:rPr>
              <a:t>Be applicable to any scale of change (from small tests of change to system level transformation) and type of change (e.g. patient safety, digital innovation, etc.).</a:t>
            </a:r>
          </a:p>
          <a:p>
            <a:pPr marL="171450" lvl="0" indent="-171450" algn="l" defTabSz="457200" rtl="0" eaLnBrk="1" latinLnBrk="0" hangingPunct="1">
              <a:lnSpc>
                <a:spcPct val="107000"/>
              </a:lnSpc>
              <a:buFont typeface="Arial" panose="020B0604020202020204" pitchFamily="34" charset="0"/>
              <a:buChar char="•"/>
            </a:pPr>
            <a:r>
              <a:rPr lang="en-GB" sz="1200" kern="1200">
                <a:solidFill>
                  <a:schemeClr val="tx1"/>
                </a:solidFill>
                <a:effectLst/>
                <a:latin typeface="+mn-lt"/>
                <a:ea typeface="+mn-ea"/>
                <a:cs typeface="+mn-cs"/>
              </a:rPr>
              <a:t>Be applicable to different health and social care settings (e.g. acute hospitals, community care organisations, etc.).</a:t>
            </a:r>
          </a:p>
          <a:p>
            <a:pPr marL="171450" lvl="0" indent="-171450" algn="l" defTabSz="457200" rtl="0" eaLnBrk="1" latinLnBrk="0" hangingPunct="1">
              <a:lnSpc>
                <a:spcPct val="107000"/>
              </a:lnSpc>
              <a:buFont typeface="Arial" panose="020B0604020202020204" pitchFamily="34" charset="0"/>
              <a:buChar char="•"/>
            </a:pPr>
            <a:r>
              <a:rPr lang="en-GB" sz="1200" kern="1200">
                <a:solidFill>
                  <a:schemeClr val="tx1"/>
                </a:solidFill>
                <a:effectLst/>
                <a:latin typeface="+mn-lt"/>
                <a:ea typeface="+mn-ea"/>
                <a:cs typeface="+mn-cs"/>
              </a:rPr>
              <a:t>Be accessible and understandable by everyone working in health and social care, whether or not they have expertise in change methodologies.</a:t>
            </a:r>
          </a:p>
          <a:p>
            <a:pPr marL="171450" lvl="0" indent="-171450" algn="l" defTabSz="457200" rtl="0" eaLnBrk="1" latinLnBrk="0" hangingPunct="1">
              <a:lnSpc>
                <a:spcPct val="107000"/>
              </a:lnSpc>
              <a:buFont typeface="Arial" panose="020B0604020202020204" pitchFamily="34" charset="0"/>
              <a:buChar char="•"/>
            </a:pPr>
            <a:r>
              <a:rPr lang="en-GB" sz="1200" kern="1200">
                <a:solidFill>
                  <a:schemeClr val="tx1"/>
                </a:solidFill>
                <a:effectLst/>
                <a:latin typeface="+mn-lt"/>
                <a:ea typeface="+mn-ea"/>
                <a:cs typeface="+mn-cs"/>
              </a:rPr>
              <a:t>Create a universal language and a common approach to foster shared understanding of what is needed to achieve high quality change.</a:t>
            </a:r>
          </a:p>
          <a:p>
            <a:endParaRPr lang="en-GB">
              <a:ea typeface="Calibri"/>
              <a:cs typeface="Calibri"/>
            </a:endParaRPr>
          </a:p>
        </p:txBody>
      </p:sp>
      <p:sp>
        <p:nvSpPr>
          <p:cNvPr id="4" name="Slide Number Placeholder 3">
            <a:extLst>
              <a:ext uri="{FF2B5EF4-FFF2-40B4-BE49-F238E27FC236}">
                <a16:creationId xmlns:a16="http://schemas.microsoft.com/office/drawing/2014/main" id="{90AF1B57-61E6-8195-7CB2-F9B069F272E1}"/>
              </a:ext>
            </a:extLst>
          </p:cNvPr>
          <p:cNvSpPr>
            <a:spLocks noGrp="1"/>
          </p:cNvSpPr>
          <p:nvPr>
            <p:ph type="sldNum" sz="quarter" idx="5"/>
          </p:nvPr>
        </p:nvSpPr>
        <p:spPr/>
        <p:txBody>
          <a:bodyPr/>
          <a:lstStyle/>
          <a:p>
            <a:fld id="{6EFE83B7-278F-6545-9C62-E36EB068C003}" type="slidenum">
              <a:rPr lang="en-US" smtClean="0"/>
              <a:pPr/>
              <a:t>4</a:t>
            </a:fld>
            <a:endParaRPr lang="en-US"/>
          </a:p>
        </p:txBody>
      </p:sp>
    </p:spTree>
    <p:extLst>
      <p:ext uri="{BB962C8B-B14F-4D97-AF65-F5344CB8AC3E}">
        <p14:creationId xmlns:p14="http://schemas.microsoft.com/office/powerpoint/2010/main" val="2695505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5000"/>
              </a:lnSpc>
            </a:pPr>
            <a:r>
              <a:rPr lang="en-GB" sz="1200" dirty="0">
                <a:solidFill>
                  <a:srgbClr val="323130"/>
                </a:solidFill>
                <a:effectLst/>
                <a:latin typeface="Segoe UI" panose="020B0502040204020203" pitchFamily="34" charset="0"/>
                <a:ea typeface="Segoe UI" panose="020B0502040204020203" pitchFamily="34" charset="0"/>
              </a:rPr>
              <a:t>We know from our evidence base that how you do change matters. </a:t>
            </a:r>
            <a:endParaRPr lang="en-GB" sz="1200" dirty="0">
              <a:effectLst/>
              <a:latin typeface="Times New Roman" panose="02020603050405020304" pitchFamily="18" charset="0"/>
              <a:ea typeface="Times New Roman" panose="02020603050405020304" pitchFamily="18" charset="0"/>
            </a:endParaRPr>
          </a:p>
          <a:p>
            <a:pPr>
              <a:lnSpc>
                <a:spcPct val="125000"/>
              </a:lnSpc>
            </a:pPr>
            <a:r>
              <a:rPr lang="en-GB" sz="1200" dirty="0">
                <a:solidFill>
                  <a:srgbClr val="323130"/>
                </a:solidFill>
                <a:effectLst/>
                <a:latin typeface="Segoe UI" panose="020B0502040204020203" pitchFamily="34" charset="0"/>
                <a:ea typeface="Segoe UI" panose="020B0502040204020203" pitchFamily="34" charset="0"/>
              </a:rPr>
              <a:t> </a:t>
            </a:r>
            <a:endParaRPr lang="en-GB" sz="1200" dirty="0">
              <a:effectLst/>
              <a:latin typeface="Times New Roman" panose="02020603050405020304" pitchFamily="18" charset="0"/>
              <a:ea typeface="Times New Roman" panose="02020603050405020304" pitchFamily="18" charset="0"/>
            </a:endParaRPr>
          </a:p>
          <a:p>
            <a:pPr>
              <a:lnSpc>
                <a:spcPct val="125000"/>
              </a:lnSpc>
            </a:pPr>
            <a:r>
              <a:rPr lang="en-GB" sz="1200" b="1" dirty="0">
                <a:solidFill>
                  <a:srgbClr val="323130"/>
                </a:solidFill>
                <a:effectLst/>
                <a:latin typeface="Segoe UI" panose="020B0502040204020203" pitchFamily="34" charset="0"/>
                <a:ea typeface="Segoe UI" panose="020B0502040204020203" pitchFamily="34" charset="0"/>
              </a:rPr>
              <a:t>Diverse improvement priorities</a:t>
            </a:r>
          </a:p>
          <a:p>
            <a:pPr marL="171450" lvl="0" indent="-171450" algn="l" defTabSz="457200" rtl="0" eaLnBrk="1" latinLnBrk="0" hangingPunct="1">
              <a:lnSpc>
                <a:spcPct val="107000"/>
              </a:lnSpc>
              <a:buFont typeface="Arial" panose="020B0604020202020204" pitchFamily="34" charset="0"/>
              <a:buChar char="•"/>
            </a:pPr>
            <a:r>
              <a:rPr lang="en-GB" sz="1200" kern="1200" dirty="0">
                <a:solidFill>
                  <a:schemeClr val="tx1"/>
                </a:solidFill>
                <a:effectLst/>
                <a:latin typeface="+mn-lt"/>
                <a:ea typeface="+mn-ea"/>
                <a:cs typeface="+mn-cs"/>
              </a:rPr>
              <a:t>The evidence is clear that when people don't have rigour and structure to how they do change this results in multiple improvement priorities. This means that nothing really gets get changed. People can get lost and change fatigue becomes incredibly high.</a:t>
            </a:r>
          </a:p>
          <a:p>
            <a:pPr>
              <a:lnSpc>
                <a:spcPct val="125000"/>
              </a:lnSpc>
            </a:pPr>
            <a:r>
              <a:rPr lang="en-GB" sz="1200" dirty="0">
                <a:solidFill>
                  <a:srgbClr val="323130"/>
                </a:solidFill>
                <a:effectLst/>
                <a:latin typeface="Segoe UI" panose="020B0502040204020203" pitchFamily="34" charset="0"/>
                <a:ea typeface="Segoe UI" panose="020B0502040204020203" pitchFamily="34" charset="0"/>
              </a:rPr>
              <a:t> </a:t>
            </a:r>
            <a:endParaRPr lang="en-GB" sz="1200" dirty="0">
              <a:effectLst/>
              <a:latin typeface="Times New Roman" panose="02020603050405020304" pitchFamily="18" charset="0"/>
              <a:ea typeface="Times New Roman" panose="02020603050405020304" pitchFamily="18" charset="0"/>
            </a:endParaRPr>
          </a:p>
          <a:p>
            <a:pPr>
              <a:lnSpc>
                <a:spcPct val="125000"/>
              </a:lnSpc>
            </a:pPr>
            <a:r>
              <a:rPr lang="en-GB" sz="1200" b="1" dirty="0">
                <a:solidFill>
                  <a:srgbClr val="323130"/>
                </a:solidFill>
                <a:effectLst/>
                <a:latin typeface="Segoe UI" panose="020B0502040204020203" pitchFamily="34" charset="0"/>
                <a:ea typeface="Segoe UI" panose="020B0502040204020203" pitchFamily="34" charset="0"/>
              </a:rPr>
              <a:t>Adaptability, spread and sustainability</a:t>
            </a:r>
          </a:p>
          <a:p>
            <a:pPr marL="171450" lvl="0" indent="-171450" algn="l" defTabSz="457200" rtl="0" eaLnBrk="1" latinLnBrk="0" hangingPunct="1">
              <a:lnSpc>
                <a:spcPct val="107000"/>
              </a:lnSpc>
              <a:buFont typeface="Arial" panose="020B0604020202020204" pitchFamily="34" charset="0"/>
              <a:buChar char="•"/>
            </a:pPr>
            <a:r>
              <a:rPr lang="en-GB" sz="1200" kern="1200" dirty="0">
                <a:solidFill>
                  <a:schemeClr val="tx1"/>
                </a:solidFill>
                <a:effectLst/>
                <a:latin typeface="+mn-lt"/>
                <a:ea typeface="+mn-ea"/>
                <a:cs typeface="+mn-cs"/>
              </a:rPr>
              <a:t>The common challenge we see in lots of improvement work is that people see a good thing that's happening over there and want to copy it.</a:t>
            </a:r>
          </a:p>
          <a:p>
            <a:pPr marL="171450" lvl="0" indent="-171450" algn="l" defTabSz="457200" rtl="0" eaLnBrk="1" latinLnBrk="0" hangingPunct="1">
              <a:lnSpc>
                <a:spcPct val="107000"/>
              </a:lnSpc>
              <a:buFont typeface="Arial" panose="020B0604020202020204" pitchFamily="34" charset="0"/>
              <a:buChar char="•"/>
            </a:pPr>
            <a:r>
              <a:rPr lang="en-GB" sz="1200" kern="1200" dirty="0">
                <a:solidFill>
                  <a:schemeClr val="tx1"/>
                </a:solidFill>
                <a:effectLst/>
                <a:latin typeface="+mn-lt"/>
                <a:ea typeface="+mn-ea"/>
                <a:cs typeface="+mn-cs"/>
              </a:rPr>
              <a:t> The idea that you can just see a good thing and have it everywhere presents us with real challenges. There is a need to adapt to local needs and to understand what it is you're trying to spread and why. There is a need to build change in within the local system to create sustainability, so that the service will work and be able to be funded as it goes forward.</a:t>
            </a:r>
          </a:p>
          <a:p>
            <a:pPr>
              <a:lnSpc>
                <a:spcPct val="125000"/>
              </a:lnSpc>
            </a:pPr>
            <a:endParaRPr lang="en-GB" sz="1200" dirty="0">
              <a:solidFill>
                <a:srgbClr val="323130"/>
              </a:solidFill>
              <a:effectLst/>
              <a:latin typeface="Segoe UI" panose="020B0502040204020203" pitchFamily="34" charset="0"/>
              <a:ea typeface="Segoe UI" panose="020B0502040204020203" pitchFamily="34" charset="0"/>
            </a:endParaRPr>
          </a:p>
          <a:p>
            <a:pPr marL="0" marR="0" lvl="0" indent="0" algn="l" defTabSz="457200" rtl="0" eaLnBrk="1" fontAlgn="auto" latinLnBrk="0" hangingPunct="1">
              <a:lnSpc>
                <a:spcPct val="125000"/>
              </a:lnSpc>
              <a:spcBef>
                <a:spcPts val="0"/>
              </a:spcBef>
              <a:spcAft>
                <a:spcPts val="0"/>
              </a:spcAft>
              <a:buClrTx/>
              <a:buSzTx/>
              <a:buFontTx/>
              <a:buNone/>
              <a:tabLst/>
              <a:defRPr/>
            </a:pPr>
            <a:r>
              <a:rPr lang="en-GB" b="1" dirty="0"/>
              <a:t>Capacity, capability and culture</a:t>
            </a:r>
          </a:p>
          <a:p>
            <a:pPr marL="171450" lvl="0" indent="-171450" algn="l" defTabSz="457200" rtl="0" eaLnBrk="1" latinLnBrk="0" hangingPunct="1">
              <a:lnSpc>
                <a:spcPct val="107000"/>
              </a:lnSpc>
              <a:buFont typeface="Arial" panose="020B0604020202020204" pitchFamily="34" charset="0"/>
              <a:buChar char="•"/>
            </a:pPr>
            <a:r>
              <a:rPr lang="en-GB" sz="1200" kern="1200" dirty="0">
                <a:solidFill>
                  <a:schemeClr val="tx1"/>
                </a:solidFill>
                <a:effectLst/>
                <a:latin typeface="+mn-lt"/>
                <a:ea typeface="+mn-ea"/>
                <a:cs typeface="+mn-cs"/>
              </a:rPr>
              <a:t>There is a need for institutional capacity, capability and culture for change. We need to support people to do change well and have access to the right skills and tools.</a:t>
            </a:r>
          </a:p>
          <a:p>
            <a:pPr marL="171450" lvl="0" indent="-171450" algn="l" defTabSz="457200" rtl="0" eaLnBrk="1" latinLnBrk="0" hangingPunct="1">
              <a:lnSpc>
                <a:spcPct val="107000"/>
              </a:lnSpc>
              <a:buFont typeface="Arial" panose="020B0604020202020204" pitchFamily="34" charset="0"/>
              <a:buChar char="•"/>
            </a:pPr>
            <a:r>
              <a:rPr lang="en-GB" sz="1200" kern="1200" dirty="0">
                <a:solidFill>
                  <a:schemeClr val="tx1"/>
                </a:solidFill>
                <a:effectLst/>
                <a:latin typeface="+mn-lt"/>
                <a:ea typeface="+mn-ea"/>
                <a:cs typeface="+mn-cs"/>
              </a:rPr>
              <a:t>We need to support a culture that is person-centred, thoughtful, and that embodies collaborative leadership while taking a rigorous approach.</a:t>
            </a:r>
          </a:p>
          <a:p>
            <a:endParaRPr lang="en-GB" dirty="0"/>
          </a:p>
        </p:txBody>
      </p:sp>
      <p:sp>
        <p:nvSpPr>
          <p:cNvPr id="4" name="Slide Number Placeholder 3"/>
          <p:cNvSpPr>
            <a:spLocks noGrp="1"/>
          </p:cNvSpPr>
          <p:nvPr>
            <p:ph type="sldNum" sz="quarter" idx="5"/>
          </p:nvPr>
        </p:nvSpPr>
        <p:spPr/>
        <p:txBody>
          <a:bodyPr/>
          <a:lstStyle/>
          <a:p>
            <a:fld id="{6EFE83B7-278F-6545-9C62-E36EB068C003}" type="slidenum">
              <a:rPr lang="en-US" smtClean="0"/>
              <a:pPr/>
              <a:t>5</a:t>
            </a:fld>
            <a:endParaRPr lang="en-US"/>
          </a:p>
        </p:txBody>
      </p:sp>
    </p:spTree>
    <p:extLst>
      <p:ext uri="{BB962C8B-B14F-4D97-AF65-F5344CB8AC3E}">
        <p14:creationId xmlns:p14="http://schemas.microsoft.com/office/powerpoint/2010/main" val="1431834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ea typeface="Calibri"/>
              <a:cs typeface="Calibri"/>
            </a:endParaRPr>
          </a:p>
        </p:txBody>
      </p:sp>
      <p:sp>
        <p:nvSpPr>
          <p:cNvPr id="4" name="Slide Number Placeholder 3"/>
          <p:cNvSpPr>
            <a:spLocks noGrp="1"/>
          </p:cNvSpPr>
          <p:nvPr>
            <p:ph type="sldNum" sz="quarter" idx="5"/>
          </p:nvPr>
        </p:nvSpPr>
        <p:spPr/>
        <p:txBody>
          <a:bodyPr/>
          <a:lstStyle/>
          <a:p>
            <a:fld id="{6EFE83B7-278F-6545-9C62-E36EB068C003}" type="slidenum">
              <a:rPr lang="en-US" smtClean="0"/>
              <a:pPr/>
              <a:t>6</a:t>
            </a:fld>
            <a:endParaRPr lang="en-US"/>
          </a:p>
        </p:txBody>
      </p:sp>
    </p:spTree>
    <p:extLst>
      <p:ext uri="{BB962C8B-B14F-4D97-AF65-F5344CB8AC3E}">
        <p14:creationId xmlns:p14="http://schemas.microsoft.com/office/powerpoint/2010/main" val="204792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22F57-2D68-92E2-7777-39B975878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547BA5-8D86-736A-5B38-492D12C80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25DB0-7B6F-22C5-3D57-99105C889921}"/>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What and why</a:t>
            </a:r>
          </a:p>
          <a:p>
            <a:r>
              <a:rPr lang="en-GB" sz="1200" kern="1200" dirty="0">
                <a:solidFill>
                  <a:schemeClr val="tx1"/>
                </a:solidFill>
                <a:effectLst/>
                <a:latin typeface="+mn-lt"/>
                <a:ea typeface="+mn-ea"/>
                <a:cs typeface="+mn-cs"/>
              </a:rPr>
              <a:t>Health and social care organisations are facing an unprecedented volume and pace of change arising from NHS renewal, service challenges, and wider reform: many people feel overwhelmed. The number of methods and tools used for change is huge, and there is significant variation in the adoption of different change methods between health and social care organisations.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Scottish Approach to Change helps make sense of this chaos by:</a:t>
            </a:r>
          </a:p>
          <a:p>
            <a:pPr lvl="0"/>
            <a:r>
              <a:rPr lang="en-GB" sz="1200" kern="1200" dirty="0">
                <a:solidFill>
                  <a:schemeClr val="tx1"/>
                </a:solidFill>
                <a:effectLst/>
                <a:latin typeface="+mn-lt"/>
                <a:ea typeface="+mn-ea"/>
                <a:cs typeface="+mn-cs"/>
              </a:rPr>
              <a:t>- creating a clear pathway to support everyone to do change well</a:t>
            </a:r>
          </a:p>
          <a:p>
            <a:pPr lvl="0"/>
            <a:r>
              <a:rPr lang="en-GB" sz="1200" kern="1200" dirty="0">
                <a:solidFill>
                  <a:schemeClr val="tx1"/>
                </a:solidFill>
                <a:effectLst/>
                <a:latin typeface="+mn-lt"/>
                <a:ea typeface="+mn-ea"/>
                <a:cs typeface="+mn-cs"/>
              </a:rPr>
              <a:t>- bringing together siloed change methods into a single approach, showing how they can be used together – these include quality improvement, service design, engagement practice, strategic planning, and human learning systems</a:t>
            </a:r>
          </a:p>
          <a:p>
            <a:pPr lvl="0"/>
            <a:r>
              <a:rPr lang="en-GB" sz="1200" kern="1200" dirty="0">
                <a:solidFill>
                  <a:schemeClr val="tx1"/>
                </a:solidFill>
                <a:effectLst/>
                <a:latin typeface="+mn-lt"/>
                <a:ea typeface="+mn-ea"/>
                <a:cs typeface="+mn-cs"/>
              </a:rPr>
              <a:t>- translating theory into a practical, coherent, decision-support tool</a:t>
            </a:r>
          </a:p>
          <a:p>
            <a:pPr lvl="0"/>
            <a:r>
              <a:rPr lang="en-GB" sz="1200" kern="1200" dirty="0">
                <a:solidFill>
                  <a:schemeClr val="tx1"/>
                </a:solidFill>
                <a:effectLst/>
                <a:latin typeface="+mn-lt"/>
                <a:ea typeface="+mn-ea"/>
                <a:cs typeface="+mn-cs"/>
              </a:rPr>
              <a:t>creating a universal language and a common approach to foster shared understanding of what is needed to achieve high quality change across professions and organisations.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Scottish Approach to Change can be used as:</a:t>
            </a:r>
          </a:p>
          <a:p>
            <a:pPr lvl="0"/>
            <a:r>
              <a:rPr lang="en-GB" sz="1200" kern="1200" dirty="0">
                <a:solidFill>
                  <a:schemeClr val="tx1"/>
                </a:solidFill>
                <a:effectLst/>
                <a:latin typeface="+mn-lt"/>
                <a:ea typeface="+mn-ea"/>
                <a:cs typeface="+mn-cs"/>
              </a:rPr>
              <a:t>- a practical approach to manage discreet change projects at any level</a:t>
            </a:r>
          </a:p>
          <a:p>
            <a:pPr lvl="0"/>
            <a:r>
              <a:rPr lang="en-GB" sz="1200" kern="1200" dirty="0">
                <a:solidFill>
                  <a:schemeClr val="tx1"/>
                </a:solidFill>
                <a:effectLst/>
                <a:latin typeface="+mn-lt"/>
                <a:ea typeface="+mn-ea"/>
                <a:cs typeface="+mn-cs"/>
              </a:rPr>
              <a:t>- a framework for managing quality and change at an organisational level based on aligning a vision, whole-system thinking, empowering staff, and delivering high-quality equitable services.</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Scottish Approach to Change is made up of three parts - steps, enablers and quality management system. It is crucial they all work together and are applied consistently.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The </a:t>
            </a:r>
            <a:r>
              <a:rPr lang="en-GB" sz="1200" b="1" i="0" kern="1200" dirty="0">
                <a:solidFill>
                  <a:schemeClr val="tx1"/>
                </a:solidFill>
                <a:effectLst/>
                <a:latin typeface="+mn-lt"/>
                <a:ea typeface="+mn-ea"/>
                <a:cs typeface="+mn-cs"/>
              </a:rPr>
              <a:t>five enablers of quality and change</a:t>
            </a:r>
            <a:r>
              <a:rPr lang="en-GB" sz="1200" b="0" i="0" kern="1200" dirty="0">
                <a:solidFill>
                  <a:schemeClr val="tx1"/>
                </a:solidFill>
                <a:effectLst/>
                <a:latin typeface="+mn-lt"/>
                <a:ea typeface="+mn-ea"/>
                <a:cs typeface="+mn-cs"/>
              </a:rPr>
              <a:t> create the conditions that support successful and sustainable improvement. They do this by aligning people, processes, and leadership around a shared purpose.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The </a:t>
            </a:r>
            <a:r>
              <a:rPr lang="en-GB" sz="1200" b="1" i="0" kern="1200" dirty="0">
                <a:solidFill>
                  <a:schemeClr val="tx1"/>
                </a:solidFill>
                <a:effectLst/>
                <a:latin typeface="+mn-lt"/>
                <a:ea typeface="+mn-ea"/>
                <a:cs typeface="+mn-cs"/>
              </a:rPr>
              <a:t>eight steps of change</a:t>
            </a:r>
            <a:r>
              <a:rPr lang="en-GB" sz="1200" b="0" i="0" kern="1200" dirty="0">
                <a:solidFill>
                  <a:schemeClr val="tx1"/>
                </a:solidFill>
                <a:effectLst/>
                <a:latin typeface="+mn-lt"/>
                <a:ea typeface="+mn-ea"/>
                <a:cs typeface="+mn-cs"/>
              </a:rPr>
              <a:t> provide a practical, structured approach to achieving successful change.</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Background</a:t>
            </a:r>
          </a:p>
          <a:p>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Scottish Government commissioned Healthcare Improvement Scotland (HIS) to develop the Scottish Approach to Change in 2024 to develop a clear and coherent methodology to underpin NHS Renewal.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is aligned with the Scottish Government’s Health and Social Care Service Renewal Framework, published in June 2025. The Scottish Approach to Change was approved as the delivery mechanism for change by NHS board chief executives and Health and Social Care Partnership (HSCP) chief officers in October 2025.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work contributes to HIS’s strategic function of providing improvement and redesign support for health and care, and the strategic priority of delivering support to accelerate the delivery of sustainable improvements in healthcare.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Phase 1 defined a high-level framework for change, consolidating what is known already. Phase 2 formally launched the framework and established a more detail approach to change. Phase 3 is focussing on embedding it across Scotland and its continual development through practical tools and resources to support its use. </a:t>
            </a:r>
          </a:p>
          <a:p>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Introducing the Scottish Approach to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a:lnSpc>
                <a:spcPct val="108000"/>
              </a:lnSpc>
              <a:spcAft>
                <a:spcPts val="800"/>
              </a:spcAft>
              <a:buNone/>
            </a:pPr>
            <a:r>
              <a:rPr lang="en-GB" sz="1200" dirty="0">
                <a:solidFill>
                  <a:srgbClr val="000000"/>
                </a:solidFill>
                <a:effectLst/>
                <a:ea typeface="Times New Roman" panose="02020603050405020304" pitchFamily="18" charset="0"/>
                <a:cs typeface="Times New Roman" panose="02020603050405020304" pitchFamily="18" charset="0"/>
              </a:rPr>
              <a:t>There is often an implementation gap between policy ambitions and reality. Evidence shows that a significant contributing factor to this is that change is not always done well in health and social care. The Scottish Government commissioned HIS to develop a Scottish Approach to change to underpin delivery of health and social care renewal and reform.</a:t>
            </a:r>
          </a:p>
          <a:p>
            <a:pPr>
              <a:lnSpc>
                <a:spcPct val="108000"/>
              </a:lnSpc>
              <a:spcAft>
                <a:spcPts val="800"/>
              </a:spcAft>
              <a:buNone/>
            </a:pPr>
            <a:r>
              <a:rPr lang="en-GB" sz="1200" dirty="0">
                <a:solidFill>
                  <a:srgbClr val="000000"/>
                </a:solidFill>
                <a:effectLst/>
                <a:ea typeface="Times New Roman" panose="02020603050405020304" pitchFamily="18" charset="0"/>
                <a:cs typeface="Times New Roman" panose="02020603050405020304" pitchFamily="18" charset="0"/>
              </a:rPr>
              <a:t>The Scottish Approach to Change aims to:</a:t>
            </a:r>
          </a:p>
          <a:p>
            <a:pPr marL="171450" indent="-171450">
              <a:lnSpc>
                <a:spcPct val="108000"/>
              </a:lnSpc>
              <a:spcAft>
                <a:spcPts val="800"/>
              </a:spcAft>
              <a:buFont typeface="Arial" panose="020B0604020202020204" pitchFamily="34" charset="0"/>
              <a:buChar char="•"/>
            </a:pPr>
            <a:r>
              <a:rPr lang="en-GB" sz="1200" dirty="0">
                <a:solidFill>
                  <a:srgbClr val="000000"/>
                </a:solidFill>
                <a:effectLst/>
                <a:ea typeface="Times New Roman" panose="02020603050405020304" pitchFamily="18" charset="0"/>
                <a:cs typeface="Times New Roman" panose="02020603050405020304" pitchFamily="18" charset="0"/>
              </a:rPr>
              <a:t>Create a clear pathway to support everyone to do change well</a:t>
            </a:r>
          </a:p>
          <a:p>
            <a:pPr>
              <a:lnSpc>
                <a:spcPct val="108000"/>
              </a:lnSpc>
              <a:spcAft>
                <a:spcPts val="800"/>
              </a:spcAft>
            </a:pPr>
            <a:r>
              <a:rPr lang="en-GB" sz="1200" dirty="0">
                <a:solidFill>
                  <a:srgbClr val="000000"/>
                </a:solidFill>
                <a:effectLst/>
                <a:ea typeface="Times New Roman" panose="02020603050405020304" pitchFamily="18" charset="0"/>
                <a:cs typeface="Times New Roman" panose="02020603050405020304" pitchFamily="18" charset="0"/>
              </a:rPr>
              <a:t>It does this by:</a:t>
            </a:r>
          </a:p>
          <a:p>
            <a:pPr marL="171450" indent="-171450">
              <a:lnSpc>
                <a:spcPct val="108000"/>
              </a:lnSpc>
              <a:buFont typeface="Arial" panose="020B0604020202020204" pitchFamily="34" charset="0"/>
              <a:buChar char="•"/>
            </a:pPr>
            <a:r>
              <a:rPr lang="en-GB" sz="1200" dirty="0">
                <a:solidFill>
                  <a:srgbClr val="000000"/>
                </a:solidFill>
                <a:effectLst/>
                <a:ea typeface="Times New Roman" panose="02020603050405020304" pitchFamily="18" charset="0"/>
                <a:cs typeface="Times New Roman" panose="02020603050405020304" pitchFamily="18" charset="0"/>
              </a:rPr>
              <a:t>Bringing together siloed change methods into a single approach, showing how they can be used together</a:t>
            </a:r>
          </a:p>
          <a:p>
            <a:pPr marL="171450" indent="-171450">
              <a:lnSpc>
                <a:spcPct val="108000"/>
              </a:lnSpc>
              <a:buFont typeface="Arial" panose="020B0604020202020204" pitchFamily="34" charset="0"/>
              <a:buChar char="•"/>
            </a:pPr>
            <a:r>
              <a:rPr lang="en-GB" sz="1200" dirty="0">
                <a:solidFill>
                  <a:srgbClr val="000000"/>
                </a:solidFill>
                <a:effectLst/>
                <a:ea typeface="Times New Roman" panose="02020603050405020304" pitchFamily="18" charset="0"/>
                <a:cs typeface="Times New Roman" panose="02020603050405020304" pitchFamily="18" charset="0"/>
              </a:rPr>
              <a:t>Translating theory into a practical, coherent tool</a:t>
            </a:r>
          </a:p>
          <a:p>
            <a:pPr marL="171450" indent="-171450">
              <a:lnSpc>
                <a:spcPct val="108000"/>
              </a:lnSpc>
              <a:spcAft>
                <a:spcPts val="800"/>
              </a:spcAft>
              <a:buFont typeface="Arial" panose="020B0604020202020204" pitchFamily="34" charset="0"/>
              <a:buChar char="•"/>
            </a:pPr>
            <a:r>
              <a:rPr lang="en-GB" sz="1200" dirty="0">
                <a:solidFill>
                  <a:srgbClr val="000000"/>
                </a:solidFill>
                <a:effectLst/>
                <a:ea typeface="Times New Roman" panose="02020603050405020304" pitchFamily="18" charset="0"/>
                <a:cs typeface="Times New Roman" panose="02020603050405020304" pitchFamily="18" charset="0"/>
              </a:rPr>
              <a:t>Creating a universal language for change</a:t>
            </a:r>
            <a:endParaRPr lang="en-GB" sz="1200" dirty="0">
              <a:solidFill>
                <a:srgbClr val="000000"/>
              </a:solidFill>
              <a:ea typeface="Times New Roman" panose="02020603050405020304" pitchFamily="18" charset="0"/>
              <a:cs typeface="Times New Roman" panose="02020603050405020304" pitchFamily="18" charset="0"/>
            </a:endParaRPr>
          </a:p>
          <a:p>
            <a:pPr>
              <a:lnSpc>
                <a:spcPct val="108000"/>
              </a:lnSpc>
              <a:spcAft>
                <a:spcPts val="800"/>
              </a:spcAft>
            </a:pPr>
            <a:r>
              <a:rPr lang="en-GB" sz="1200" dirty="0">
                <a:solidFill>
                  <a:srgbClr val="000000"/>
                </a:solidFill>
                <a:effectLst/>
                <a:ea typeface="Times New Roman" panose="02020603050405020304" pitchFamily="18" charset="0"/>
                <a:cs typeface="Times New Roman" panose="02020603050405020304" pitchFamily="18" charset="0"/>
              </a:rPr>
              <a:t>The Scottish Approach to Change can be used to:</a:t>
            </a:r>
          </a:p>
          <a:p>
            <a:pPr marL="171450" indent="-171450">
              <a:lnSpc>
                <a:spcPct val="108000"/>
              </a:lnSpc>
              <a:buFont typeface="Arial" panose="020B0604020202020204" pitchFamily="34" charset="0"/>
              <a:buChar char="•"/>
            </a:pPr>
            <a:r>
              <a:rPr lang="en-GB" sz="1200" dirty="0">
                <a:solidFill>
                  <a:srgbClr val="000000"/>
                </a:solidFill>
                <a:effectLst/>
                <a:ea typeface="Times New Roman" panose="02020603050405020304" pitchFamily="18" charset="0"/>
                <a:cs typeface="Times New Roman" panose="02020603050405020304" pitchFamily="18" charset="0"/>
              </a:rPr>
              <a:t>Manage discreet change projects</a:t>
            </a:r>
          </a:p>
          <a:p>
            <a:pPr marL="171450" indent="-171450">
              <a:lnSpc>
                <a:spcPct val="108000"/>
              </a:lnSpc>
              <a:spcAft>
                <a:spcPts val="800"/>
              </a:spcAft>
              <a:buFont typeface="Arial" panose="020B0604020202020204" pitchFamily="34" charset="0"/>
              <a:buChar char="•"/>
            </a:pPr>
            <a:r>
              <a:rPr lang="en-GB" sz="1200" dirty="0">
                <a:solidFill>
                  <a:srgbClr val="000000"/>
                </a:solidFill>
                <a:effectLst/>
                <a:ea typeface="Times New Roman" panose="02020603050405020304" pitchFamily="18" charset="0"/>
                <a:cs typeface="Times New Roman" panose="02020603050405020304" pitchFamily="18" charset="0"/>
              </a:rPr>
              <a:t>Provide an organisational framework for managing quality and change</a:t>
            </a:r>
          </a:p>
          <a:p>
            <a:pPr>
              <a:lnSpc>
                <a:spcPct val="108000"/>
              </a:lnSpc>
              <a:spcAft>
                <a:spcPts val="800"/>
              </a:spcAft>
            </a:pPr>
            <a:r>
              <a:rPr lang="en-GB" sz="1200" b="1" dirty="0">
                <a:solidFill>
                  <a:srgbClr val="000000"/>
                </a:solidFill>
                <a:effectLst/>
                <a:ea typeface="Times New Roman" panose="02020603050405020304" pitchFamily="18" charset="0"/>
                <a:cs typeface="Times New Roman" panose="02020603050405020304" pitchFamily="18" charset="0"/>
              </a:rPr>
              <a:t>The Scottish Approach to Change includes an approach to quality management, five enablers, and eight steps. Together, they create strong support for successful and lasting change.</a:t>
            </a:r>
          </a:p>
          <a:p>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7A9B7A65-093D-33AE-DDC4-F4D8E77F24A7}"/>
              </a:ext>
            </a:extLst>
          </p:cNvPr>
          <p:cNvSpPr>
            <a:spLocks noGrp="1"/>
          </p:cNvSpPr>
          <p:nvPr>
            <p:ph type="sldNum" sz="quarter" idx="5"/>
          </p:nvPr>
        </p:nvSpPr>
        <p:spPr/>
        <p:txBody>
          <a:bodyPr/>
          <a:lstStyle/>
          <a:p>
            <a:fld id="{6EFE83B7-278F-6545-9C62-E36EB068C003}" type="slidenum">
              <a:rPr lang="en-US" smtClean="0"/>
              <a:pPr/>
              <a:t>7</a:t>
            </a:fld>
            <a:endParaRPr lang="en-US" dirty="0"/>
          </a:p>
        </p:txBody>
      </p:sp>
    </p:spTree>
    <p:extLst>
      <p:ext uri="{BB962C8B-B14F-4D97-AF65-F5344CB8AC3E}">
        <p14:creationId xmlns:p14="http://schemas.microsoft.com/office/powerpoint/2010/main" val="2802765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38DD7-5839-F555-B59D-7AB9EE7FD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C0F64-F2A3-754A-B761-58B745A28D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880FB4-F091-CAF0-9F11-C1458B133156}"/>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The </a:t>
            </a:r>
            <a:r>
              <a:rPr lang="en-GB" sz="1200" b="1" i="0" kern="1200" dirty="0">
                <a:solidFill>
                  <a:schemeClr val="tx1"/>
                </a:solidFill>
                <a:effectLst/>
                <a:latin typeface="+mn-lt"/>
                <a:ea typeface="+mn-ea"/>
                <a:cs typeface="+mn-cs"/>
              </a:rPr>
              <a:t>five enablers of quality and change</a:t>
            </a:r>
            <a:r>
              <a:rPr lang="en-GB" sz="1200" b="0" i="0" kern="1200" dirty="0">
                <a:solidFill>
                  <a:schemeClr val="tx1"/>
                </a:solidFill>
                <a:effectLst/>
                <a:latin typeface="+mn-lt"/>
                <a:ea typeface="+mn-ea"/>
                <a:cs typeface="+mn-cs"/>
              </a:rPr>
              <a:t> create the conditions that support successful and sustainable improvement. They do this by aligning people, processes, and leadership around a shared purpose. These must all be in place for successful change.</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enablers are:</a:t>
            </a:r>
          </a:p>
          <a:p>
            <a:endParaRPr lang="en-GB"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dirty="0"/>
              <a:t>Define a </a:t>
            </a:r>
            <a:r>
              <a:rPr lang="en-GB" sz="1200" b="1" dirty="0"/>
              <a:t>clear vision and purpose </a:t>
            </a:r>
            <a:r>
              <a:rPr lang="en-GB" sz="1200" dirty="0"/>
              <a:t>that drives your change. It unites us and builds momentum behind a single direction, and is tangible and actionable, it doesn’t shy away from hard choices.</a:t>
            </a:r>
          </a:p>
          <a:p>
            <a:pPr marL="171450" indent="-171450">
              <a:buFont typeface="Arial" panose="020B0604020202020204" pitchFamily="34" charset="0"/>
              <a:buChar char="•"/>
            </a:pPr>
            <a:r>
              <a:rPr lang="en-GB" sz="1200" dirty="0"/>
              <a:t>Outline a </a:t>
            </a:r>
            <a:r>
              <a:rPr lang="en-GB" sz="1200" b="1" dirty="0"/>
              <a:t>rigorous approach </a:t>
            </a:r>
            <a:r>
              <a:rPr lang="en-GB" sz="1200" dirty="0"/>
              <a:t>to how you understand change. It adds clarity to we are doing, when and why - it brings calm to the noise of change, and helps increase our confidence in decision making, supporting momentum in uncertainty and complexity.</a:t>
            </a:r>
          </a:p>
          <a:p>
            <a:pPr marL="171450" indent="-171450">
              <a:buFont typeface="Arial" panose="020B0604020202020204" pitchFamily="34" charset="0"/>
              <a:buChar char="•"/>
            </a:pPr>
            <a:r>
              <a:rPr lang="en-GB" sz="1200" dirty="0"/>
              <a:t>Create the conditions for change to thrive through setting the right </a:t>
            </a:r>
            <a:r>
              <a:rPr lang="en-GB" sz="1200" b="1" dirty="0"/>
              <a:t>culture and leadership</a:t>
            </a:r>
            <a:r>
              <a:rPr lang="en-GB" sz="1200" dirty="0"/>
              <a:t>. It sets the vision, empowers others and unblocks barriers to change, and sees leaders stepping into change, playing an active role.</a:t>
            </a:r>
          </a:p>
          <a:p>
            <a:pPr marL="171450" indent="-171450">
              <a:buFont typeface="Arial" panose="020B0604020202020204" pitchFamily="34" charset="0"/>
              <a:buChar char="•"/>
            </a:pPr>
            <a:r>
              <a:rPr lang="en-GB" sz="1200" dirty="0"/>
              <a:t>Take a</a:t>
            </a:r>
            <a:r>
              <a:rPr lang="en-GB" sz="1200" b="1" dirty="0"/>
              <a:t> people-led </a:t>
            </a:r>
            <a:r>
              <a:rPr lang="en-GB" sz="1200" dirty="0"/>
              <a:t>approach by inviting people to design and deliver change together. It values meaningful engagement as vital, not an additional ‘thing to do</a:t>
            </a:r>
            <a:r>
              <a:rPr lang="en-GB" sz="1200" b="0" dirty="0"/>
              <a:t>’, people </a:t>
            </a:r>
            <a:r>
              <a:rPr lang="en-GB" sz="1200" dirty="0"/>
              <a:t>articulating their own needs and supports them to do so meaningfully, and the needs of people over the needs of the system - services belong to people.</a:t>
            </a:r>
          </a:p>
          <a:p>
            <a:pPr marL="171450" indent="-171450">
              <a:buFont typeface="Arial" panose="020B0604020202020204" pitchFamily="34" charset="0"/>
              <a:buChar char="•"/>
            </a:pPr>
            <a:r>
              <a:rPr lang="en-GB" sz="1200" dirty="0"/>
              <a:t>Embed a </a:t>
            </a:r>
            <a:r>
              <a:rPr lang="en-GB" sz="1200" b="1" dirty="0"/>
              <a:t>learning culture </a:t>
            </a:r>
            <a:r>
              <a:rPr lang="en-GB" sz="1200" dirty="0"/>
              <a:t>to support your change programme sustainably. It is a superpower – it unlocks knowledge, solutions, energy, momentum and brilliance, and requires commitment, it challenges our engrained values and behaviours, and needs continued practice.</a:t>
            </a:r>
          </a:p>
          <a:p>
            <a:endParaRPr lang="en-GB" sz="1200" dirty="0"/>
          </a:p>
          <a:p>
            <a:endParaRPr lang="en-GB" sz="1200" dirty="0"/>
          </a:p>
          <a:p>
            <a:pPr>
              <a:lnSpc>
                <a:spcPct val="108000"/>
              </a:lnSpc>
              <a:spcAft>
                <a:spcPts val="800"/>
              </a:spcAft>
              <a:buNone/>
            </a:pPr>
            <a:r>
              <a:rPr lang="en-GB" sz="1200" dirty="0">
                <a:solidFill>
                  <a:srgbClr val="000000"/>
                </a:solidFill>
                <a:effectLst/>
                <a:ea typeface="Times New Roman" panose="02020603050405020304" pitchFamily="18" charset="0"/>
                <a:cs typeface="Times New Roman" panose="02020603050405020304" pitchFamily="18" charset="0"/>
              </a:rPr>
              <a:t>Evidence shows that without these enablers, change can:</a:t>
            </a:r>
          </a:p>
          <a:p>
            <a:pPr marL="171450" lvl="0" indent="-171450">
              <a:lnSpc>
                <a:spcPct val="107000"/>
              </a:lnSpc>
              <a:buFont typeface="Arial" panose="020B0604020202020204" pitchFamily="34" charset="0"/>
              <a:buChar char="•"/>
            </a:pPr>
            <a:r>
              <a:rPr lang="en-GB" sz="1200" dirty="0">
                <a:solidFill>
                  <a:srgbClr val="000000"/>
                </a:solidFill>
                <a:effectLst/>
                <a:ea typeface="Times New Roman" panose="02020603050405020304" pitchFamily="18" charset="0"/>
                <a:cs typeface="Times New Roman" panose="02020603050405020304" pitchFamily="18" charset="0"/>
              </a:rPr>
              <a:t>Face more systemic challenges and organisational barriers</a:t>
            </a:r>
          </a:p>
          <a:p>
            <a:pPr marL="171450" lvl="0" indent="-171450">
              <a:lnSpc>
                <a:spcPct val="107000"/>
              </a:lnSpc>
              <a:buFont typeface="Arial" panose="020B0604020202020204" pitchFamily="34" charset="0"/>
              <a:buChar char="•"/>
            </a:pPr>
            <a:r>
              <a:rPr lang="en-GB" sz="1200" dirty="0">
                <a:solidFill>
                  <a:srgbClr val="000000"/>
                </a:solidFill>
                <a:effectLst/>
                <a:ea typeface="Times New Roman" panose="02020603050405020304" pitchFamily="18" charset="0"/>
                <a:cs typeface="Times New Roman" panose="02020603050405020304" pitchFamily="18" charset="0"/>
              </a:rPr>
              <a:t>Struggle to gain support and make progress</a:t>
            </a:r>
          </a:p>
          <a:p>
            <a:pPr marL="171450" lvl="0" indent="-171450">
              <a:lnSpc>
                <a:spcPct val="108000"/>
              </a:lnSpc>
              <a:spcAft>
                <a:spcPts val="800"/>
              </a:spcAft>
              <a:buFont typeface="Arial" panose="020B0604020202020204" pitchFamily="34" charset="0"/>
              <a:buChar char="•"/>
            </a:pPr>
            <a:r>
              <a:rPr lang="en-GB" sz="1200" dirty="0">
                <a:solidFill>
                  <a:srgbClr val="000000"/>
                </a:solidFill>
                <a:effectLst/>
                <a:ea typeface="Times New Roman" panose="02020603050405020304" pitchFamily="18" charset="0"/>
                <a:cs typeface="Times New Roman" panose="02020603050405020304" pitchFamily="18" charset="0"/>
              </a:rPr>
              <a:t>Be more challenging to sustain over time</a:t>
            </a:r>
          </a:p>
          <a:p>
            <a:pPr>
              <a:lnSpc>
                <a:spcPct val="108000"/>
              </a:lnSpc>
              <a:spcAft>
                <a:spcPts val="800"/>
              </a:spcAft>
              <a:buNone/>
            </a:pPr>
            <a:endParaRPr lang="en-GB" sz="1200" dirty="0">
              <a:solidFill>
                <a:srgbClr val="000000"/>
              </a:solidFill>
              <a:effectLst/>
              <a:ea typeface="Times New Roman" panose="02020603050405020304" pitchFamily="18" charset="0"/>
              <a:cs typeface="Times New Roman" panose="02020603050405020304" pitchFamily="18" charset="0"/>
            </a:endParaRPr>
          </a:p>
          <a:p>
            <a:pPr>
              <a:lnSpc>
                <a:spcPct val="108000"/>
              </a:lnSpc>
              <a:spcAft>
                <a:spcPts val="800"/>
              </a:spcAft>
              <a:buNone/>
            </a:pPr>
            <a:r>
              <a:rPr lang="en-GB" sz="1200" dirty="0">
                <a:solidFill>
                  <a:srgbClr val="000000"/>
                </a:solidFill>
                <a:effectLst/>
                <a:ea typeface="Times New Roman" panose="02020603050405020304" pitchFamily="18" charset="0"/>
                <a:cs typeface="Times New Roman" panose="02020603050405020304" pitchFamily="18" charset="0"/>
              </a:rPr>
              <a:t>Successful change relies on having all five enablers in place.</a:t>
            </a:r>
            <a:endParaRPr lang="en-GB" sz="1200" dirty="0"/>
          </a:p>
          <a:p>
            <a:endParaRPr lang="en-GB" sz="1200" dirty="0"/>
          </a:p>
          <a:p>
            <a:endParaRPr lang="en-GB" sz="1200" dirty="0"/>
          </a:p>
          <a:p>
            <a:endParaRPr lang="en-GB" sz="1200" dirty="0"/>
          </a:p>
          <a:p>
            <a:endParaRPr lang="en-GB" sz="1200" dirty="0"/>
          </a:p>
        </p:txBody>
      </p:sp>
      <p:sp>
        <p:nvSpPr>
          <p:cNvPr id="4" name="Slide Number Placeholder 3">
            <a:extLst>
              <a:ext uri="{FF2B5EF4-FFF2-40B4-BE49-F238E27FC236}">
                <a16:creationId xmlns:a16="http://schemas.microsoft.com/office/drawing/2014/main" id="{252C4588-4C5C-A6A1-E8F6-2079FC75DA01}"/>
              </a:ext>
            </a:extLst>
          </p:cNvPr>
          <p:cNvSpPr>
            <a:spLocks noGrp="1"/>
          </p:cNvSpPr>
          <p:nvPr>
            <p:ph type="sldNum" sz="quarter" idx="5"/>
          </p:nvPr>
        </p:nvSpPr>
        <p:spPr/>
        <p:txBody>
          <a:bodyPr/>
          <a:lstStyle/>
          <a:p>
            <a:fld id="{6EFE83B7-278F-6545-9C62-E36EB068C003}" type="slidenum">
              <a:rPr lang="en-US" smtClean="0"/>
              <a:pPr/>
              <a:t>8</a:t>
            </a:fld>
            <a:endParaRPr lang="en-US" dirty="0"/>
          </a:p>
        </p:txBody>
      </p:sp>
    </p:spTree>
    <p:extLst>
      <p:ext uri="{BB962C8B-B14F-4D97-AF65-F5344CB8AC3E}">
        <p14:creationId xmlns:p14="http://schemas.microsoft.com/office/powerpoint/2010/main" val="2078519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D87E6-98F2-BA7E-B560-11C63B1CB8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E9239-4B2C-A50E-B3D9-913BAF520D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11BE8-1846-4172-A8EF-4E79661F3AD8}"/>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The </a:t>
            </a:r>
            <a:r>
              <a:rPr lang="en-GB" sz="1200" b="1" i="0" kern="1200" dirty="0">
                <a:solidFill>
                  <a:schemeClr val="tx1"/>
                </a:solidFill>
                <a:effectLst/>
                <a:latin typeface="+mn-lt"/>
                <a:ea typeface="+mn-ea"/>
                <a:cs typeface="+mn-cs"/>
              </a:rPr>
              <a:t>eight steps of change</a:t>
            </a:r>
            <a:r>
              <a:rPr lang="en-GB" sz="1200" b="0" i="0" kern="1200" dirty="0">
                <a:solidFill>
                  <a:schemeClr val="tx1"/>
                </a:solidFill>
                <a:effectLst/>
                <a:latin typeface="+mn-lt"/>
                <a:ea typeface="+mn-ea"/>
                <a:cs typeface="+mn-cs"/>
              </a:rPr>
              <a:t> provide a practical, structured approach to achieving successful change. These are:</a:t>
            </a:r>
          </a:p>
          <a:p>
            <a:endParaRPr lang="en-GB" sz="1200" b="0" i="0" kern="1200" dirty="0">
              <a:solidFill>
                <a:schemeClr val="tx1"/>
              </a:solidFill>
              <a:effectLst/>
              <a:latin typeface="+mn-lt"/>
              <a:ea typeface="+mn-ea"/>
              <a:cs typeface="+mn-cs"/>
            </a:endParaRPr>
          </a:p>
          <a:p>
            <a:r>
              <a:rPr lang="en-GB" sz="1200" b="1" dirty="0">
                <a:solidFill>
                  <a:schemeClr val="tx2"/>
                </a:solidFill>
              </a:rPr>
              <a:t>Identify: </a:t>
            </a:r>
            <a:r>
              <a:rPr lang="en-GB" sz="1200" dirty="0"/>
              <a:t>Identifying the need for change can come from many sources. You can learn from staff, service users, new technologies, or updates in policy and strategy.</a:t>
            </a:r>
          </a:p>
          <a:p>
            <a:r>
              <a:rPr lang="en-GB" sz="1200" b="1" dirty="0">
                <a:solidFill>
                  <a:schemeClr val="tx2"/>
                </a:solidFill>
              </a:rPr>
              <a:t>Understand: </a:t>
            </a:r>
            <a:r>
              <a:rPr lang="en-GB" sz="1200" dirty="0"/>
              <a:t>Understanding the challenge or opportunity you have found is key. It helps you choose the best option for change and guides your approach to making it happen.</a:t>
            </a:r>
          </a:p>
          <a:p>
            <a:r>
              <a:rPr lang="en-GB" sz="1200" b="1" dirty="0">
                <a:solidFill>
                  <a:schemeClr val="tx2"/>
                </a:solidFill>
              </a:rPr>
              <a:t>Develop and design: </a:t>
            </a:r>
            <a:r>
              <a:rPr lang="en-GB" sz="1200" dirty="0"/>
              <a:t>Developing and designing your options and collaborating with others to develop better solutions. </a:t>
            </a:r>
          </a:p>
          <a:p>
            <a:r>
              <a:rPr lang="en-GB" sz="1200" b="1" dirty="0">
                <a:solidFill>
                  <a:schemeClr val="tx2"/>
                </a:solidFill>
              </a:rPr>
              <a:t>Prototype and test: </a:t>
            </a:r>
            <a:r>
              <a:rPr lang="en-GB" sz="1200" dirty="0"/>
              <a:t>Prototyping and testing what works and what does not work, allowing you to continue improving and refining your change.</a:t>
            </a:r>
          </a:p>
          <a:p>
            <a:r>
              <a:rPr lang="en-GB" sz="1200" b="1" dirty="0">
                <a:solidFill>
                  <a:schemeClr val="tx2"/>
                </a:solidFill>
              </a:rPr>
              <a:t>Review for implementation: </a:t>
            </a:r>
            <a:r>
              <a:rPr lang="en-GB" sz="1200" dirty="0"/>
              <a:t>Reviewing for implementation to reflect on where you are and deciding how you want to continue.</a:t>
            </a:r>
          </a:p>
          <a:p>
            <a:r>
              <a:rPr lang="en-GB" sz="1200" b="1" dirty="0">
                <a:solidFill>
                  <a:schemeClr val="tx2"/>
                </a:solidFill>
              </a:rPr>
              <a:t>Define and implement: </a:t>
            </a:r>
            <a:r>
              <a:rPr lang="en-GB" sz="1200" dirty="0"/>
              <a:t>Defining and implementing how you will support teams in enabling that change as part of business as usual.</a:t>
            </a:r>
          </a:p>
          <a:p>
            <a:r>
              <a:rPr lang="en-GB" sz="1200" b="1" dirty="0">
                <a:solidFill>
                  <a:schemeClr val="tx2"/>
                </a:solidFill>
              </a:rPr>
              <a:t>Embed and sustain: </a:t>
            </a:r>
            <a:r>
              <a:rPr lang="en-GB" sz="1200" dirty="0"/>
              <a:t>Embedding and sustaining as part of routine and culture.</a:t>
            </a:r>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dirty="0"/>
          </a:p>
        </p:txBody>
      </p:sp>
      <p:sp>
        <p:nvSpPr>
          <p:cNvPr id="4" name="Slide Number Placeholder 3">
            <a:extLst>
              <a:ext uri="{FF2B5EF4-FFF2-40B4-BE49-F238E27FC236}">
                <a16:creationId xmlns:a16="http://schemas.microsoft.com/office/drawing/2014/main" id="{3B0A6AE4-7EC2-6652-3C6D-58F2B86E274C}"/>
              </a:ext>
            </a:extLst>
          </p:cNvPr>
          <p:cNvSpPr>
            <a:spLocks noGrp="1"/>
          </p:cNvSpPr>
          <p:nvPr>
            <p:ph type="sldNum" sz="quarter" idx="5"/>
          </p:nvPr>
        </p:nvSpPr>
        <p:spPr/>
        <p:txBody>
          <a:bodyPr/>
          <a:lstStyle/>
          <a:p>
            <a:fld id="{6EFE83B7-278F-6545-9C62-E36EB068C003}" type="slidenum">
              <a:rPr lang="en-US" smtClean="0"/>
              <a:pPr/>
              <a:t>9</a:t>
            </a:fld>
            <a:endParaRPr lang="en-US" dirty="0"/>
          </a:p>
        </p:txBody>
      </p:sp>
    </p:spTree>
    <p:extLst>
      <p:ext uri="{BB962C8B-B14F-4D97-AF65-F5344CB8AC3E}">
        <p14:creationId xmlns:p14="http://schemas.microsoft.com/office/powerpoint/2010/main" val="828461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1267" y="1621191"/>
            <a:ext cx="13207604" cy="3448756"/>
          </a:xfrm>
        </p:spPr>
        <p:txBody>
          <a:bodyPr anchor="b"/>
          <a:lstStyle>
            <a:lvl1pPr algn="ctr">
              <a:defRPr sz="8666"/>
            </a:lvl1pPr>
          </a:lstStyle>
          <a:p>
            <a:r>
              <a:rPr lang="en-GB"/>
              <a:t>Click to edit Master title style</a:t>
            </a:r>
            <a:endParaRPr lang="en-US" dirty="0"/>
          </a:p>
        </p:txBody>
      </p:sp>
      <p:sp>
        <p:nvSpPr>
          <p:cNvPr id="3" name="Subtitle 2"/>
          <p:cNvSpPr>
            <a:spLocks noGrp="1"/>
          </p:cNvSpPr>
          <p:nvPr>
            <p:ph type="subTitle" idx="1"/>
          </p:nvPr>
        </p:nvSpPr>
        <p:spPr>
          <a:xfrm>
            <a:off x="2201267" y="5202944"/>
            <a:ext cx="13207604" cy="2391656"/>
          </a:xfrm>
        </p:spPr>
        <p:txBody>
          <a:bodyPr/>
          <a:lstStyle>
            <a:lvl1pPr marL="0" indent="0" algn="ctr">
              <a:buNone/>
              <a:defRPr sz="3467"/>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148061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372965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602255" y="527403"/>
            <a:ext cx="379718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210697" y="527403"/>
            <a:ext cx="11171431"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2862204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Custom Layout">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1" y="1835"/>
            <a:ext cx="17625545" cy="9910996"/>
          </a:xfrm>
          <a:prstGeom prst="rect">
            <a:avLst/>
          </a:prstGeom>
        </p:spPr>
      </p:pic>
    </p:spTree>
    <p:extLst>
      <p:ext uri="{BB962C8B-B14F-4D97-AF65-F5344CB8AC3E}">
        <p14:creationId xmlns:p14="http://schemas.microsoft.com/office/powerpoint/2010/main" val="2051805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userDrawn="1"/>
        </p:nvSpPr>
        <p:spPr>
          <a:xfrm>
            <a:off x="0" y="2930"/>
            <a:ext cx="17610138" cy="1661071"/>
          </a:xfrm>
          <a:prstGeom prst="rect">
            <a:avLst/>
          </a:prstGeom>
          <a:gradFill>
            <a:gsLst>
              <a:gs pos="0">
                <a:srgbClr val="602365"/>
              </a:gs>
              <a:gs pos="55000">
                <a:srgbClr val="008D80"/>
              </a:gs>
              <a:gs pos="100000">
                <a:srgbClr val="189DD9"/>
              </a:gs>
            </a:gsLst>
            <a:lin ang="132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3467" dirty="0"/>
          </a:p>
        </p:txBody>
      </p:sp>
      <p:sp>
        <p:nvSpPr>
          <p:cNvPr id="3" name="Slide Number Placeholder 2"/>
          <p:cNvSpPr>
            <a:spLocks noGrp="1"/>
          </p:cNvSpPr>
          <p:nvPr>
            <p:ph type="sldNum" sz="quarter" idx="10"/>
          </p:nvPr>
        </p:nvSpPr>
        <p:spPr/>
        <p:txBody>
          <a:bodyPr/>
          <a:lstStyle/>
          <a:p>
            <a:fld id="{059651BE-731E-B34C-A453-ED3D61972272}" type="slidenum">
              <a:rPr lang="en-US" smtClean="0"/>
              <a:pPr/>
              <a:t>‹#›</a:t>
            </a:fld>
            <a:endParaRPr lang="en-US" dirty="0"/>
          </a:p>
        </p:txBody>
      </p:sp>
      <p:sp>
        <p:nvSpPr>
          <p:cNvPr id="4" name="Title Placeholder 1"/>
          <p:cNvSpPr>
            <a:spLocks noGrp="1"/>
          </p:cNvSpPr>
          <p:nvPr>
            <p:ph type="title"/>
          </p:nvPr>
        </p:nvSpPr>
        <p:spPr>
          <a:xfrm>
            <a:off x="646803" y="607879"/>
            <a:ext cx="16348309" cy="723322"/>
          </a:xfrm>
          <a:prstGeom prst="rect">
            <a:avLst/>
          </a:prstGeom>
        </p:spPr>
        <p:txBody>
          <a:bodyPr vert="horz" lIns="0" tIns="0" rIns="0" bIns="0" rtlCol="0" anchor="ctr">
            <a:noAutofit/>
          </a:bodyPr>
          <a:lstStyle>
            <a:lvl1pPr>
              <a:defRPr sz="6163">
                <a:solidFill>
                  <a:schemeClr val="bg1"/>
                </a:solidFill>
              </a:defRPr>
            </a:lvl1pPr>
          </a:lstStyle>
          <a:p>
            <a:r>
              <a:rPr lang="en-US"/>
              <a:t>Click to edit Master title style</a:t>
            </a:r>
          </a:p>
        </p:txBody>
      </p:sp>
      <p:sp>
        <p:nvSpPr>
          <p:cNvPr id="6" name="Picture Placeholder 5"/>
          <p:cNvSpPr>
            <a:spLocks noGrp="1"/>
          </p:cNvSpPr>
          <p:nvPr>
            <p:ph type="pic" sz="quarter" idx="11"/>
          </p:nvPr>
        </p:nvSpPr>
        <p:spPr>
          <a:xfrm>
            <a:off x="10089143" y="2439811"/>
            <a:ext cx="6891189" cy="6530622"/>
          </a:xfrm>
        </p:spPr>
        <p:txBody>
          <a:bodyPr anchor="ctr">
            <a:normAutofit/>
          </a:bodyPr>
          <a:lstStyle>
            <a:lvl1pPr marL="0" indent="0" algn="ctr">
              <a:buNone/>
              <a:defRPr sz="3081"/>
            </a:lvl1pPr>
          </a:lstStyle>
          <a:p>
            <a:endParaRPr lang="en-GB" dirty="0"/>
          </a:p>
        </p:txBody>
      </p:sp>
      <p:sp>
        <p:nvSpPr>
          <p:cNvPr id="8" name="Content Placeholder 7"/>
          <p:cNvSpPr>
            <a:spLocks noGrp="1"/>
          </p:cNvSpPr>
          <p:nvPr>
            <p:ph sz="quarter" idx="12"/>
          </p:nvPr>
        </p:nvSpPr>
        <p:spPr>
          <a:xfrm>
            <a:off x="646804" y="2439811"/>
            <a:ext cx="8763615" cy="6530622"/>
          </a:xfrm>
        </p:spPr>
        <p:txBody>
          <a:bodyPr>
            <a:noAutofit/>
          </a:bodyPr>
          <a:lstStyle>
            <a:lvl1pPr>
              <a:buClr>
                <a:srgbClr val="014380"/>
              </a:buClr>
              <a:defRPr>
                <a:solidFill>
                  <a:schemeClr val="tx1">
                    <a:lumMod val="75000"/>
                  </a:schemeClr>
                </a:solidFill>
              </a:defRPr>
            </a:lvl1pPr>
            <a:lvl2pPr>
              <a:buClr>
                <a:srgbClr val="014380"/>
              </a:buClr>
              <a:defRPr>
                <a:solidFill>
                  <a:schemeClr val="tx1">
                    <a:lumMod val="75000"/>
                  </a:schemeClr>
                </a:solidFill>
              </a:defRPr>
            </a:lvl2pPr>
            <a:lvl3pPr>
              <a:buClr>
                <a:srgbClr val="014380"/>
              </a:buClr>
              <a:defRPr>
                <a:solidFill>
                  <a:schemeClr val="tx1">
                    <a:lumMod val="75000"/>
                  </a:schemeClr>
                </a:solidFill>
              </a:defRPr>
            </a:lvl3pPr>
            <a:lvl4pPr>
              <a:buClr>
                <a:srgbClr val="014380"/>
              </a:buClr>
              <a:defRPr>
                <a:solidFill>
                  <a:schemeClr val="tx1">
                    <a:lumMod val="75000"/>
                  </a:schemeClr>
                </a:solidFill>
              </a:defRPr>
            </a:lvl4pPr>
            <a:lvl5pPr>
              <a:buClr>
                <a:srgbClr val="014380"/>
              </a:buClr>
              <a:defRPr>
                <a:solidFill>
                  <a:schemeClr val="tx1">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323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2336362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01525" y="2469622"/>
            <a:ext cx="15188744" cy="4120620"/>
          </a:xfrm>
        </p:spPr>
        <p:txBody>
          <a:bodyPr anchor="b"/>
          <a:lstStyle>
            <a:lvl1pPr>
              <a:defRPr sz="8666"/>
            </a:lvl1pPr>
          </a:lstStyle>
          <a:p>
            <a:r>
              <a:rPr lang="en-GB"/>
              <a:t>Click to edit Master title style</a:t>
            </a:r>
            <a:endParaRPr lang="en-US" dirty="0"/>
          </a:p>
        </p:txBody>
      </p:sp>
      <p:sp>
        <p:nvSpPr>
          <p:cNvPr id="3" name="Text Placeholder 2"/>
          <p:cNvSpPr>
            <a:spLocks noGrp="1"/>
          </p:cNvSpPr>
          <p:nvPr>
            <p:ph type="body" idx="1"/>
          </p:nvPr>
        </p:nvSpPr>
        <p:spPr>
          <a:xfrm>
            <a:off x="1201525" y="6629225"/>
            <a:ext cx="15188744" cy="2166937"/>
          </a:xfrm>
        </p:spPr>
        <p:txBody>
          <a:bodyPr/>
          <a:lstStyle>
            <a:lvl1pPr marL="0" indent="0">
              <a:buNone/>
              <a:defRPr sz="3467">
                <a:solidFill>
                  <a:schemeClr val="tx1">
                    <a:tint val="82000"/>
                  </a:schemeClr>
                </a:solidFill>
              </a:defRPr>
            </a:lvl1pPr>
            <a:lvl2pPr marL="660380" indent="0">
              <a:buNone/>
              <a:defRPr sz="2889">
                <a:solidFill>
                  <a:schemeClr val="tx1">
                    <a:tint val="82000"/>
                  </a:schemeClr>
                </a:solidFill>
              </a:defRPr>
            </a:lvl2pPr>
            <a:lvl3pPr marL="1320759" indent="0">
              <a:buNone/>
              <a:defRPr sz="2600">
                <a:solidFill>
                  <a:schemeClr val="tx1">
                    <a:tint val="82000"/>
                  </a:schemeClr>
                </a:solidFill>
              </a:defRPr>
            </a:lvl3pPr>
            <a:lvl4pPr marL="1981139" indent="0">
              <a:buNone/>
              <a:defRPr sz="2311">
                <a:solidFill>
                  <a:schemeClr val="tx1">
                    <a:tint val="82000"/>
                  </a:schemeClr>
                </a:solidFill>
              </a:defRPr>
            </a:lvl4pPr>
            <a:lvl5pPr marL="2641519" indent="0">
              <a:buNone/>
              <a:defRPr sz="2311">
                <a:solidFill>
                  <a:schemeClr val="tx1">
                    <a:tint val="82000"/>
                  </a:schemeClr>
                </a:solidFill>
              </a:defRPr>
            </a:lvl5pPr>
            <a:lvl6pPr marL="3301898" indent="0">
              <a:buNone/>
              <a:defRPr sz="2311">
                <a:solidFill>
                  <a:schemeClr val="tx1">
                    <a:tint val="82000"/>
                  </a:schemeClr>
                </a:solidFill>
              </a:defRPr>
            </a:lvl6pPr>
            <a:lvl7pPr marL="3962278" indent="0">
              <a:buNone/>
              <a:defRPr sz="2311">
                <a:solidFill>
                  <a:schemeClr val="tx1">
                    <a:tint val="82000"/>
                  </a:schemeClr>
                </a:solidFill>
              </a:defRPr>
            </a:lvl7pPr>
            <a:lvl8pPr marL="4622658" indent="0">
              <a:buNone/>
              <a:defRPr sz="2311">
                <a:solidFill>
                  <a:schemeClr val="tx1">
                    <a:tint val="82000"/>
                  </a:schemeClr>
                </a:solidFill>
              </a:defRPr>
            </a:lvl8pPr>
            <a:lvl9pPr marL="5283037" indent="0">
              <a:buNone/>
              <a:defRPr sz="2311">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7086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10697" y="2637014"/>
            <a:ext cx="7484309"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8915132" y="2637014"/>
            <a:ext cx="7484309"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3619957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2991" y="527404"/>
            <a:ext cx="15188744"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1212991" y="2428347"/>
            <a:ext cx="7449913"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GB"/>
              <a:t>Click to edit Master text styles</a:t>
            </a:r>
          </a:p>
        </p:txBody>
      </p:sp>
      <p:sp>
        <p:nvSpPr>
          <p:cNvPr id="4" name="Content Placeholder 3"/>
          <p:cNvSpPr>
            <a:spLocks noGrp="1"/>
          </p:cNvSpPr>
          <p:nvPr>
            <p:ph sz="half" idx="2"/>
          </p:nvPr>
        </p:nvSpPr>
        <p:spPr>
          <a:xfrm>
            <a:off x="1212991" y="3618442"/>
            <a:ext cx="744991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8915133" y="2428347"/>
            <a:ext cx="7486602"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GB"/>
              <a:t>Click to edit Master text styles</a:t>
            </a:r>
          </a:p>
        </p:txBody>
      </p:sp>
      <p:sp>
        <p:nvSpPr>
          <p:cNvPr id="6" name="Content Placeholder 5"/>
          <p:cNvSpPr>
            <a:spLocks noGrp="1"/>
          </p:cNvSpPr>
          <p:nvPr>
            <p:ph sz="quarter" idx="4"/>
          </p:nvPr>
        </p:nvSpPr>
        <p:spPr>
          <a:xfrm>
            <a:off x="8915133" y="3618442"/>
            <a:ext cx="7486602"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4223077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2671224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3917916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2992" y="660400"/>
            <a:ext cx="5679727" cy="2311400"/>
          </a:xfrm>
        </p:spPr>
        <p:txBody>
          <a:bodyPr anchor="b"/>
          <a:lstStyle>
            <a:lvl1pPr>
              <a:defRPr sz="4622"/>
            </a:lvl1pPr>
          </a:lstStyle>
          <a:p>
            <a:r>
              <a:rPr lang="en-GB"/>
              <a:t>Click to edit Master title style</a:t>
            </a:r>
            <a:endParaRPr lang="en-US" dirty="0"/>
          </a:p>
        </p:txBody>
      </p:sp>
      <p:sp>
        <p:nvSpPr>
          <p:cNvPr id="3" name="Content Placeholder 2"/>
          <p:cNvSpPr>
            <a:spLocks noGrp="1"/>
          </p:cNvSpPr>
          <p:nvPr>
            <p:ph idx="1"/>
          </p:nvPr>
        </p:nvSpPr>
        <p:spPr>
          <a:xfrm>
            <a:off x="7486603" y="1426281"/>
            <a:ext cx="8915132" cy="7039681"/>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212992" y="2971800"/>
            <a:ext cx="5679727"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lang="en-GB"/>
              <a:t>Click to edit Master text styles</a:t>
            </a:r>
          </a:p>
        </p:txBody>
      </p:sp>
      <p:sp>
        <p:nvSpPr>
          <p:cNvPr id="5" name="Date Placeholder 4"/>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297818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2992" y="660400"/>
            <a:ext cx="5679727" cy="2311400"/>
          </a:xfrm>
        </p:spPr>
        <p:txBody>
          <a:bodyPr anchor="b"/>
          <a:lstStyle>
            <a:lvl1pPr>
              <a:defRPr sz="4622"/>
            </a:lvl1pPr>
          </a:lstStyle>
          <a:p>
            <a:r>
              <a:rPr lang="en-GB"/>
              <a:t>Click to edit Master title style</a:t>
            </a:r>
            <a:endParaRPr lang="en-US" dirty="0"/>
          </a:p>
        </p:txBody>
      </p:sp>
      <p:sp>
        <p:nvSpPr>
          <p:cNvPr id="3" name="Picture Placeholder 2"/>
          <p:cNvSpPr>
            <a:spLocks noGrp="1" noChangeAspect="1"/>
          </p:cNvSpPr>
          <p:nvPr>
            <p:ph type="pic" idx="1"/>
          </p:nvPr>
        </p:nvSpPr>
        <p:spPr>
          <a:xfrm>
            <a:off x="7486603" y="1426281"/>
            <a:ext cx="8915132" cy="7039681"/>
          </a:xfrm>
        </p:spPr>
        <p:txBody>
          <a:bodyPr anchor="t"/>
          <a:lstStyle>
            <a:lvl1pPr marL="0" indent="0">
              <a:buNone/>
              <a:defRPr sz="4622"/>
            </a:lvl1pPr>
            <a:lvl2pPr marL="660380" indent="0">
              <a:buNone/>
              <a:defRPr sz="4044"/>
            </a:lvl2pPr>
            <a:lvl3pPr marL="1320759" indent="0">
              <a:buNone/>
              <a:defRPr sz="3467"/>
            </a:lvl3pPr>
            <a:lvl4pPr marL="1981139" indent="0">
              <a:buNone/>
              <a:defRPr sz="2889"/>
            </a:lvl4pPr>
            <a:lvl5pPr marL="2641519" indent="0">
              <a:buNone/>
              <a:defRPr sz="2889"/>
            </a:lvl5pPr>
            <a:lvl6pPr marL="3301898" indent="0">
              <a:buNone/>
              <a:defRPr sz="2889"/>
            </a:lvl6pPr>
            <a:lvl7pPr marL="3962278" indent="0">
              <a:buNone/>
              <a:defRPr sz="2889"/>
            </a:lvl7pPr>
            <a:lvl8pPr marL="4622658" indent="0">
              <a:buNone/>
              <a:defRPr sz="2889"/>
            </a:lvl8pPr>
            <a:lvl9pPr marL="5283037" indent="0">
              <a:buNone/>
              <a:defRPr sz="2889"/>
            </a:lvl9pPr>
          </a:lstStyle>
          <a:p>
            <a:r>
              <a:rPr lang="en-GB" dirty="0"/>
              <a:t>Click icon to add picture</a:t>
            </a:r>
            <a:endParaRPr lang="en-US" dirty="0"/>
          </a:p>
        </p:txBody>
      </p:sp>
      <p:sp>
        <p:nvSpPr>
          <p:cNvPr id="4" name="Text Placeholder 3"/>
          <p:cNvSpPr>
            <a:spLocks noGrp="1"/>
          </p:cNvSpPr>
          <p:nvPr>
            <p:ph type="body" sz="half" idx="2"/>
          </p:nvPr>
        </p:nvSpPr>
        <p:spPr>
          <a:xfrm>
            <a:off x="1212992" y="2971800"/>
            <a:ext cx="5679727"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lang="en-GB"/>
              <a:t>Click to edit Master text styles</a:t>
            </a:r>
          </a:p>
        </p:txBody>
      </p:sp>
      <p:sp>
        <p:nvSpPr>
          <p:cNvPr id="5" name="Date Placeholder 4"/>
          <p:cNvSpPr>
            <a:spLocks noGrp="1"/>
          </p:cNvSpPr>
          <p:nvPr>
            <p:ph type="dt" sz="half" idx="10"/>
          </p:nvPr>
        </p:nvSpPr>
        <p:spPr/>
        <p:txBody>
          <a:bodyPr/>
          <a:lstStyle/>
          <a:p>
            <a:fld id="{290CFA61-A9D5-4C7A-BDFB-1677C3043712}" type="datetimeFigureOut">
              <a:rPr lang="en-GB" smtClean="0"/>
              <a:t>29/07/2026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125C874-5E01-43C6-9C43-65CC65BD556A}" type="slidenum">
              <a:rPr lang="en-GB" smtClean="0"/>
              <a:t>‹#›</a:t>
            </a:fld>
            <a:endParaRPr lang="en-GB" dirty="0"/>
          </a:p>
        </p:txBody>
      </p:sp>
    </p:spTree>
    <p:extLst>
      <p:ext uri="{BB962C8B-B14F-4D97-AF65-F5344CB8AC3E}">
        <p14:creationId xmlns:p14="http://schemas.microsoft.com/office/powerpoint/2010/main" val="4166656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0697" y="527404"/>
            <a:ext cx="15188744"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210697" y="2637014"/>
            <a:ext cx="15188744"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210697" y="9181395"/>
            <a:ext cx="3962281" cy="527403"/>
          </a:xfrm>
          <a:prstGeom prst="rect">
            <a:avLst/>
          </a:prstGeom>
        </p:spPr>
        <p:txBody>
          <a:bodyPr vert="horz" lIns="91440" tIns="45720" rIns="91440" bIns="45720" rtlCol="0" anchor="ctr"/>
          <a:lstStyle>
            <a:lvl1pPr algn="l">
              <a:defRPr sz="1733">
                <a:solidFill>
                  <a:schemeClr val="tx1">
                    <a:tint val="82000"/>
                  </a:schemeClr>
                </a:solidFill>
              </a:defRPr>
            </a:lvl1pPr>
          </a:lstStyle>
          <a:p>
            <a:fld id="{290CFA61-A9D5-4C7A-BDFB-1677C3043712}" type="datetimeFigureOut">
              <a:rPr lang="en-GB" smtClean="0"/>
              <a:t>29/07/2026</a:t>
            </a:fld>
            <a:endParaRPr lang="en-GB" dirty="0"/>
          </a:p>
        </p:txBody>
      </p:sp>
      <p:sp>
        <p:nvSpPr>
          <p:cNvPr id="5" name="Footer Placeholder 4"/>
          <p:cNvSpPr>
            <a:spLocks noGrp="1"/>
          </p:cNvSpPr>
          <p:nvPr>
            <p:ph type="ftr" sz="quarter" idx="3"/>
          </p:nvPr>
        </p:nvSpPr>
        <p:spPr>
          <a:xfrm>
            <a:off x="5833358" y="9181395"/>
            <a:ext cx="5943422" cy="527403"/>
          </a:xfrm>
          <a:prstGeom prst="rect">
            <a:avLst/>
          </a:prstGeom>
        </p:spPr>
        <p:txBody>
          <a:bodyPr vert="horz" lIns="91440" tIns="45720" rIns="91440" bIns="45720" rtlCol="0" anchor="ctr"/>
          <a:lstStyle>
            <a:lvl1pPr algn="ctr">
              <a:defRPr sz="1733">
                <a:solidFill>
                  <a:schemeClr val="tx1">
                    <a:tint val="82000"/>
                  </a:schemeClr>
                </a:solidFill>
              </a:defRPr>
            </a:lvl1pPr>
          </a:lstStyle>
          <a:p>
            <a:endParaRPr lang="en-GB" dirty="0"/>
          </a:p>
        </p:txBody>
      </p:sp>
      <p:sp>
        <p:nvSpPr>
          <p:cNvPr id="6" name="Slide Number Placeholder 5"/>
          <p:cNvSpPr>
            <a:spLocks noGrp="1"/>
          </p:cNvSpPr>
          <p:nvPr>
            <p:ph type="sldNum" sz="quarter" idx="4"/>
          </p:nvPr>
        </p:nvSpPr>
        <p:spPr>
          <a:xfrm>
            <a:off x="12437160" y="9181395"/>
            <a:ext cx="3962281" cy="527403"/>
          </a:xfrm>
          <a:prstGeom prst="rect">
            <a:avLst/>
          </a:prstGeom>
        </p:spPr>
        <p:txBody>
          <a:bodyPr vert="horz" lIns="91440" tIns="45720" rIns="91440" bIns="45720" rtlCol="0" anchor="ctr"/>
          <a:lstStyle>
            <a:lvl1pPr algn="r">
              <a:defRPr sz="1733">
                <a:solidFill>
                  <a:schemeClr val="tx1">
                    <a:tint val="82000"/>
                  </a:schemeClr>
                </a:solidFill>
              </a:defRPr>
            </a:lvl1pPr>
          </a:lstStyle>
          <a:p>
            <a:fld id="{D125C874-5E01-43C6-9C43-65CC65BD556A}" type="slidenum">
              <a:rPr lang="en-GB" smtClean="0"/>
              <a:t>‹#›</a:t>
            </a:fld>
            <a:endParaRPr lang="en-GB" dirty="0"/>
          </a:p>
        </p:txBody>
      </p:sp>
    </p:spTree>
    <p:extLst>
      <p:ext uri="{BB962C8B-B14F-4D97-AF65-F5344CB8AC3E}">
        <p14:creationId xmlns:p14="http://schemas.microsoft.com/office/powerpoint/2010/main" val="8494586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1320759" rtl="0" eaLnBrk="1" latinLnBrk="0" hangingPunct="1">
        <a:lnSpc>
          <a:spcPct val="90000"/>
        </a:lnSpc>
        <a:spcBef>
          <a:spcPct val="0"/>
        </a:spcBef>
        <a:buNone/>
        <a:defRPr sz="6355" kern="1200">
          <a:solidFill>
            <a:schemeClr val="tx1"/>
          </a:solidFill>
          <a:latin typeface="+mj-lt"/>
          <a:ea typeface="+mj-ea"/>
          <a:cs typeface="+mj-cs"/>
        </a:defRPr>
      </a:lvl1pPr>
    </p:titleStyle>
    <p:bodyStyle>
      <a:lvl1pPr marL="330190" indent="-330190" algn="l" defTabSz="1320759" rtl="0" eaLnBrk="1" latinLnBrk="0" hangingPunct="1">
        <a:lnSpc>
          <a:spcPct val="90000"/>
        </a:lnSpc>
        <a:spcBef>
          <a:spcPts val="1444"/>
        </a:spcBef>
        <a:buFont typeface="Arial" panose="020B0604020202020204" pitchFamily="34" charset="0"/>
        <a:buChar char="•"/>
        <a:defRPr sz="4044" kern="1200">
          <a:solidFill>
            <a:schemeClr val="tx1"/>
          </a:solidFill>
          <a:latin typeface="+mn-lt"/>
          <a:ea typeface="+mn-ea"/>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sz="3467" kern="1200">
          <a:solidFill>
            <a:schemeClr val="tx1"/>
          </a:solidFill>
          <a:latin typeface="+mn-lt"/>
          <a:ea typeface="+mn-ea"/>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p:bodyStyle>
    <p:otherStyle>
      <a:defPPr>
        <a:defRPr lang="en-US"/>
      </a:defPPr>
      <a:lvl1pPr marL="0" algn="l" defTabSz="1320759" rtl="0" eaLnBrk="1" latinLnBrk="0" hangingPunct="1">
        <a:defRPr sz="2600" kern="1200">
          <a:solidFill>
            <a:schemeClr val="tx1"/>
          </a:solidFill>
          <a:latin typeface="+mn-lt"/>
          <a:ea typeface="+mn-ea"/>
          <a:cs typeface="+mn-cs"/>
        </a:defRPr>
      </a:lvl1pPr>
      <a:lvl2pPr marL="660380" algn="l" defTabSz="1320759" rtl="0" eaLnBrk="1" latinLnBrk="0" hangingPunct="1">
        <a:defRPr sz="2600" kern="1200">
          <a:solidFill>
            <a:schemeClr val="tx1"/>
          </a:solidFill>
          <a:latin typeface="+mn-lt"/>
          <a:ea typeface="+mn-ea"/>
          <a:cs typeface="+mn-cs"/>
        </a:defRPr>
      </a:lvl2pPr>
      <a:lvl3pPr marL="1320759" algn="l" defTabSz="1320759" rtl="0" eaLnBrk="1" latinLnBrk="0" hangingPunct="1">
        <a:defRPr sz="2600" kern="1200">
          <a:solidFill>
            <a:schemeClr val="tx1"/>
          </a:solidFill>
          <a:latin typeface="+mn-lt"/>
          <a:ea typeface="+mn-ea"/>
          <a:cs typeface="+mn-cs"/>
        </a:defRPr>
      </a:lvl3pPr>
      <a:lvl4pPr marL="1981139" algn="l" defTabSz="1320759" rtl="0" eaLnBrk="1" latinLnBrk="0" hangingPunct="1">
        <a:defRPr sz="2600" kern="1200">
          <a:solidFill>
            <a:schemeClr val="tx1"/>
          </a:solidFill>
          <a:latin typeface="+mn-lt"/>
          <a:ea typeface="+mn-ea"/>
          <a:cs typeface="+mn-cs"/>
        </a:defRPr>
      </a:lvl4pPr>
      <a:lvl5pPr marL="2641519" algn="l" defTabSz="1320759" rtl="0" eaLnBrk="1" latinLnBrk="0" hangingPunct="1">
        <a:defRPr sz="2600" kern="1200">
          <a:solidFill>
            <a:schemeClr val="tx1"/>
          </a:solidFill>
          <a:latin typeface="+mn-lt"/>
          <a:ea typeface="+mn-ea"/>
          <a:cs typeface="+mn-cs"/>
        </a:defRPr>
      </a:lvl5pPr>
      <a:lvl6pPr marL="3301898" algn="l" defTabSz="1320759" rtl="0" eaLnBrk="1" latinLnBrk="0" hangingPunct="1">
        <a:defRPr sz="2600" kern="1200">
          <a:solidFill>
            <a:schemeClr val="tx1"/>
          </a:solidFill>
          <a:latin typeface="+mn-lt"/>
          <a:ea typeface="+mn-ea"/>
          <a:cs typeface="+mn-cs"/>
        </a:defRPr>
      </a:lvl6pPr>
      <a:lvl7pPr marL="3962278" algn="l" defTabSz="1320759" rtl="0" eaLnBrk="1" latinLnBrk="0" hangingPunct="1">
        <a:defRPr sz="2600" kern="1200">
          <a:solidFill>
            <a:schemeClr val="tx1"/>
          </a:solidFill>
          <a:latin typeface="+mn-lt"/>
          <a:ea typeface="+mn-ea"/>
          <a:cs typeface="+mn-cs"/>
        </a:defRPr>
      </a:lvl7pPr>
      <a:lvl8pPr marL="4622658" algn="l" defTabSz="1320759" rtl="0" eaLnBrk="1" latinLnBrk="0" hangingPunct="1">
        <a:defRPr sz="2600" kern="1200">
          <a:solidFill>
            <a:schemeClr val="tx1"/>
          </a:solidFill>
          <a:latin typeface="+mn-lt"/>
          <a:ea typeface="+mn-ea"/>
          <a:cs typeface="+mn-cs"/>
        </a:defRPr>
      </a:lvl8pPr>
      <a:lvl9pPr marL="5283037" algn="l" defTabSz="1320759"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mailto:his.satc@nhs.scot" TargetMode="External"/><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hyperlink" Target="https://www.healthcareimprovementscotland.scot/improving-care/scottish-approach-to-change/education-and-training/" TargetMode="External"/><Relationship Id="rId5" Type="http://schemas.openxmlformats.org/officeDocument/2006/relationships/hyperlink" Target="https://www.healthcareimprovementscotland.scot/improving-care/scottish-approach-to-change/learning-community/share-your-learning-about-using-the-scottish-approach-to-change/" TargetMode="External"/><Relationship Id="rId10" Type="http://schemas.openxmlformats.org/officeDocument/2006/relationships/image" Target="../media/image12.png"/><Relationship Id="rId4" Type="http://schemas.openxmlformats.org/officeDocument/2006/relationships/hyperlink" Target="https://www.healthcareimprovementscotland.scot/improving-care/scottish-approach-to-change/steps-of-change/understand/" TargetMode="External"/><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740094" y="3254403"/>
            <a:ext cx="15162394" cy="2273339"/>
          </a:xfrm>
          <a:prstGeom prst="rect">
            <a:avLst/>
          </a:prstGeom>
        </p:spPr>
        <p:txBody>
          <a:bodyPr lIns="176101" tIns="88051" rIns="176101" bIns="88051" anchor="t" anchorCtr="0">
            <a:noAutofit/>
          </a:bodyPr>
          <a:lstStyle>
            <a:lvl1pPr algn="l" defTabSz="457200" rtl="0" eaLnBrk="1" latinLnBrk="0" hangingPunct="1">
              <a:lnSpc>
                <a:spcPct val="80000"/>
              </a:lnSpc>
              <a:spcBef>
                <a:spcPct val="0"/>
              </a:spcBef>
              <a:buNone/>
              <a:defRPr sz="4800" b="0" u="none" kern="1200" spc="-20" baseline="0">
                <a:solidFill>
                  <a:schemeClr val="bg1"/>
                </a:solidFill>
                <a:uFill>
                  <a:solidFill>
                    <a:srgbClr val="00A2E5"/>
                  </a:solidFill>
                </a:uFill>
                <a:latin typeface="+mj-lt"/>
                <a:ea typeface="+mj-ea"/>
                <a:cs typeface="+mj-cs"/>
              </a:defRPr>
            </a:lvl1pPr>
          </a:lstStyle>
          <a:p>
            <a:r>
              <a:rPr lang="en-GB" sz="8474" dirty="0">
                <a:latin typeface="Calibri" panose="020F0502020204030204" pitchFamily="34" charset="0"/>
                <a:ea typeface="Calibri" panose="020F0502020204030204" pitchFamily="34" charset="0"/>
                <a:cs typeface="Calibri" panose="020F0502020204030204" pitchFamily="34" charset="0"/>
              </a:rPr>
              <a:t>Scottish Approach to Change</a:t>
            </a:r>
          </a:p>
          <a:p>
            <a:endParaRPr lang="en-GB" sz="8474" dirty="0">
              <a:latin typeface="Calibri" panose="020F0502020204030204" pitchFamily="34" charset="0"/>
              <a:ea typeface="Calibri" panose="020F0502020204030204" pitchFamily="34" charset="0"/>
              <a:cs typeface="Calibri" panose="020F0502020204030204" pitchFamily="34" charset="0"/>
            </a:endParaRPr>
          </a:p>
          <a:p>
            <a:r>
              <a:rPr lang="en-GB" sz="7200" i="1" dirty="0">
                <a:latin typeface="Calibri" panose="020F0502020204030204" pitchFamily="34" charset="0"/>
                <a:ea typeface="Calibri" panose="020F0502020204030204" pitchFamily="34" charset="0"/>
                <a:cs typeface="Calibri" panose="020F0502020204030204" pitchFamily="34" charset="0"/>
              </a:rPr>
              <a:t>This is a set of slides for you to draw from if talking about Scottish Approach to Change</a:t>
            </a:r>
            <a:endParaRPr lang="en-US" sz="7200" i="1" dirty="0">
              <a:latin typeface="Calibri" panose="020F0502020204030204" pitchFamily="34" charset="0"/>
              <a:ea typeface="Calibri" panose="020F0502020204030204" pitchFamily="34" charset="0"/>
              <a:cs typeface="Calibri" panose="020F0502020204030204" pitchFamily="34" charset="0"/>
            </a:endParaRPr>
          </a:p>
          <a:p>
            <a:endParaRPr lang="en-US" sz="8474" dirty="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descr="Healthcare Improvement Scotland logo"/>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1561" y="912326"/>
            <a:ext cx="3954732" cy="1190830"/>
          </a:xfrm>
          <a:prstGeom prst="rect">
            <a:avLst/>
          </a:prstGeom>
        </p:spPr>
      </p:pic>
      <p:pic>
        <p:nvPicPr>
          <p:cNvPr id="7" name="Picture 6" descr="NHS Scotland logo"/>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433762" y="8031356"/>
            <a:ext cx="1262385" cy="831975"/>
          </a:xfrm>
          <a:prstGeom prst="rect">
            <a:avLst/>
          </a:prstGeom>
        </p:spPr>
      </p:pic>
      <p:sp>
        <p:nvSpPr>
          <p:cNvPr id="4" name="Text Placeholder 9">
            <a:extLst>
              <a:ext uri="{FF2B5EF4-FFF2-40B4-BE49-F238E27FC236}">
                <a16:creationId xmlns:a16="http://schemas.microsoft.com/office/drawing/2014/main" id="{5B45C8F5-5176-594C-3CA8-83CF0D7E9C0F}"/>
              </a:ext>
            </a:extLst>
          </p:cNvPr>
          <p:cNvSpPr txBox="1">
            <a:spLocks/>
          </p:cNvSpPr>
          <p:nvPr/>
        </p:nvSpPr>
        <p:spPr>
          <a:xfrm>
            <a:off x="871562" y="8828854"/>
            <a:ext cx="9056614" cy="329639"/>
          </a:xfrm>
          <a:prstGeom prst="rect">
            <a:avLst/>
          </a:prstGeom>
        </p:spPr>
        <p:txBody>
          <a:bodyPr>
            <a:noAutofit/>
          </a:bodyPr>
          <a:lstStyle>
            <a:defPPr>
              <a:defRPr lang="en-US"/>
            </a:defPPr>
            <a:lvl1pPr marL="0" indent="0" algn="l" defTabSz="457200" rtl="0" eaLnBrk="1" latinLnBrk="0" hangingPunct="1">
              <a:lnSpc>
                <a:spcPct val="90000"/>
              </a:lnSpc>
              <a:spcBef>
                <a:spcPts val="0"/>
              </a:spcBef>
              <a:buFont typeface="Arial"/>
              <a:buNone/>
              <a:defRPr sz="1400" kern="1200" baseline="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4685"/>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4685"/>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4685"/>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4685"/>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311" dirty="0"/>
              <a:t>Leading quality health and care for Scotland</a:t>
            </a:r>
            <a:endParaRPr lang="en-GB" sz="2311" dirty="0"/>
          </a:p>
        </p:txBody>
      </p:sp>
    </p:spTree>
    <p:extLst>
      <p:ext uri="{BB962C8B-B14F-4D97-AF65-F5344CB8AC3E}">
        <p14:creationId xmlns:p14="http://schemas.microsoft.com/office/powerpoint/2010/main" val="2835852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98113-0870-B03D-919E-78B57C5CF10A}"/>
              </a:ext>
            </a:extLst>
          </p:cNvPr>
          <p:cNvSpPr>
            <a:spLocks noGrp="1"/>
          </p:cNvSpPr>
          <p:nvPr>
            <p:ph type="title"/>
          </p:nvPr>
        </p:nvSpPr>
        <p:spPr/>
        <p:txBody>
          <a:bodyPr/>
          <a:lstStyle/>
          <a:p>
            <a:r>
              <a:rPr lang="en-GB" sz="5400" dirty="0"/>
              <a:t>Scottish Approach to Change: Quality Management</a:t>
            </a:r>
          </a:p>
        </p:txBody>
      </p:sp>
      <p:pic>
        <p:nvPicPr>
          <p:cNvPr id="6" name="Picture 5">
            <a:extLst>
              <a:ext uri="{FF2B5EF4-FFF2-40B4-BE49-F238E27FC236}">
                <a16:creationId xmlns:a16="http://schemas.microsoft.com/office/drawing/2014/main" id="{1E1D53DF-E50E-ED73-BCA2-CA5FA5411E0A}"/>
              </a:ext>
            </a:extLst>
          </p:cNvPr>
          <p:cNvPicPr>
            <a:picLocks noChangeAspect="1"/>
          </p:cNvPicPr>
          <p:nvPr/>
        </p:nvPicPr>
        <p:blipFill>
          <a:blip r:embed="rId3"/>
          <a:stretch>
            <a:fillRect/>
          </a:stretch>
        </p:blipFill>
        <p:spPr>
          <a:xfrm>
            <a:off x="5643383" y="2465376"/>
            <a:ext cx="6323371" cy="6336939"/>
          </a:xfrm>
          <a:prstGeom prst="rect">
            <a:avLst/>
          </a:prstGeom>
        </p:spPr>
      </p:pic>
    </p:spTree>
    <p:extLst>
      <p:ext uri="{BB962C8B-B14F-4D97-AF65-F5344CB8AC3E}">
        <p14:creationId xmlns:p14="http://schemas.microsoft.com/office/powerpoint/2010/main" val="2455377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F14C-ACD3-BD2E-FD64-76348573ACE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1B1DAB-DB47-0BD4-0C2D-A314A30B923F}"/>
              </a:ext>
            </a:extLst>
          </p:cNvPr>
          <p:cNvSpPr txBox="1"/>
          <p:nvPr/>
        </p:nvSpPr>
        <p:spPr>
          <a:xfrm>
            <a:off x="2793518" y="6064903"/>
            <a:ext cx="13866250" cy="1109300"/>
          </a:xfrm>
          <a:prstGeom prst="roundRect">
            <a:avLst>
              <a:gd name="adj" fmla="val 740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sz="2800" b="1">
                <a:solidFill>
                  <a:srgbClr val="004380"/>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t>Provision of  direct tailored support for NHS boards and HSCPs </a:t>
            </a:r>
            <a:r>
              <a:rPr lang="en-GB" b="0" dirty="0"/>
              <a:t>who are looking to embed the Scottish Approach to Change – local areas can express an interest in receiving support by contacting </a:t>
            </a:r>
            <a:r>
              <a:rPr lang="en-GB" b="0" dirty="0">
                <a:hlinkClick r:id="rId3">
                  <a:extLst>
                    <a:ext uri="{A12FA001-AC4F-418D-AE19-62706E023703}">
                      <ahyp:hlinkClr xmlns:ahyp="http://schemas.microsoft.com/office/drawing/2018/hyperlinkcolor" val="tx"/>
                    </a:ext>
                  </a:extLst>
                </a:hlinkClick>
              </a:rPr>
              <a:t>his.satc@nhs.scot</a:t>
            </a:r>
            <a:r>
              <a:rPr lang="en-GB" b="0" dirty="0"/>
              <a:t>.</a:t>
            </a:r>
          </a:p>
        </p:txBody>
      </p:sp>
      <p:grpSp>
        <p:nvGrpSpPr>
          <p:cNvPr id="29" name="Group 28">
            <a:extLst>
              <a:ext uri="{FF2B5EF4-FFF2-40B4-BE49-F238E27FC236}">
                <a16:creationId xmlns:a16="http://schemas.microsoft.com/office/drawing/2014/main" id="{9065E942-70CB-BEB6-5BD2-540498DF07E9}"/>
              </a:ext>
            </a:extLst>
          </p:cNvPr>
          <p:cNvGrpSpPr/>
          <p:nvPr/>
        </p:nvGrpSpPr>
        <p:grpSpPr>
          <a:xfrm>
            <a:off x="966259" y="2243146"/>
            <a:ext cx="15677621" cy="1386625"/>
            <a:chOff x="501726" y="1164668"/>
            <a:chExt cx="8140548" cy="720000"/>
          </a:xfrm>
        </p:grpSpPr>
        <p:sp>
          <p:nvSpPr>
            <p:cNvPr id="26" name="Oval 25">
              <a:extLst>
                <a:ext uri="{FF2B5EF4-FFF2-40B4-BE49-F238E27FC236}">
                  <a16:creationId xmlns:a16="http://schemas.microsoft.com/office/drawing/2014/main" id="{7D81A888-452A-8C13-5A79-744CE537429B}"/>
                </a:ext>
              </a:extLst>
            </p:cNvPr>
            <p:cNvSpPr/>
            <p:nvPr/>
          </p:nvSpPr>
          <p:spPr>
            <a:xfrm>
              <a:off x="501726" y="1164668"/>
              <a:ext cx="720000" cy="7200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800" b="1" dirty="0">
                <a:solidFill>
                  <a:srgbClr val="00438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3EAE2513-4D61-1DE5-4F6F-8B64B04123D7}"/>
                </a:ext>
              </a:extLst>
            </p:cNvPr>
            <p:cNvSpPr txBox="1"/>
            <p:nvPr/>
          </p:nvSpPr>
          <p:spPr>
            <a:xfrm>
              <a:off x="1442274" y="1236668"/>
              <a:ext cx="7200000" cy="576000"/>
            </a:xfrm>
            <a:prstGeom prst="roundRect">
              <a:avLst>
                <a:gd name="adj" fmla="val 740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sz="2800" b="1">
                  <a:solidFill>
                    <a:srgbClr val="004380"/>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hlinkClick r:id="rId4">
                    <a:extLst>
                      <a:ext uri="{A12FA001-AC4F-418D-AE19-62706E023703}">
                        <ahyp:hlinkClr xmlns:ahyp="http://schemas.microsoft.com/office/drawing/2018/hyperlinkcolor" val="tx"/>
                      </a:ext>
                    </a:extLst>
                  </a:hlinkClick>
                </a:rPr>
                <a:t>Digital resource</a:t>
              </a:r>
              <a:r>
                <a:rPr lang="en-GB" dirty="0"/>
                <a:t> </a:t>
              </a:r>
              <a:r>
                <a:rPr lang="en-GB" b="0" dirty="0"/>
                <a:t>provides detailed guidance, tools, resources, and case studies to help you use the Scottish Approach to Change.</a:t>
              </a:r>
            </a:p>
          </p:txBody>
        </p:sp>
      </p:grpSp>
      <p:sp>
        <p:nvSpPr>
          <p:cNvPr id="17" name="TextBox 16">
            <a:extLst>
              <a:ext uri="{FF2B5EF4-FFF2-40B4-BE49-F238E27FC236}">
                <a16:creationId xmlns:a16="http://schemas.microsoft.com/office/drawing/2014/main" id="{9EAABE3A-74AA-350B-D038-31424BAB557D}"/>
              </a:ext>
            </a:extLst>
          </p:cNvPr>
          <p:cNvSpPr txBox="1"/>
          <p:nvPr/>
        </p:nvSpPr>
        <p:spPr>
          <a:xfrm>
            <a:off x="2777630" y="4223356"/>
            <a:ext cx="13866250" cy="1109300"/>
          </a:xfrm>
          <a:prstGeom prst="roundRect">
            <a:avLst>
              <a:gd name="adj" fmla="val 740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sz="2800" b="1">
                <a:solidFill>
                  <a:srgbClr val="004380"/>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b="0" dirty="0"/>
              <a:t>Scottish Approach to Change </a:t>
            </a:r>
            <a:r>
              <a:rPr lang="en-GB" dirty="0">
                <a:hlinkClick r:id="rId5">
                  <a:extLst>
                    <a:ext uri="{A12FA001-AC4F-418D-AE19-62706E023703}">
                      <ahyp:hlinkClr xmlns:ahyp="http://schemas.microsoft.com/office/drawing/2018/hyperlinkcolor" val="tx"/>
                    </a:ext>
                  </a:extLst>
                </a:hlinkClick>
              </a:rPr>
              <a:t>learning community</a:t>
            </a:r>
            <a:r>
              <a:rPr lang="en-GB" dirty="0"/>
              <a:t> </a:t>
            </a:r>
            <a:r>
              <a:rPr lang="en-GB" b="0" dirty="0"/>
              <a:t>to access our learning events (including webinars, reflective practice, and project surgery sessions) and to receive information, advice, and peer support on using the Scottish Approach to Change.</a:t>
            </a:r>
          </a:p>
        </p:txBody>
      </p:sp>
      <p:sp>
        <p:nvSpPr>
          <p:cNvPr id="18" name="TextBox 17">
            <a:extLst>
              <a:ext uri="{FF2B5EF4-FFF2-40B4-BE49-F238E27FC236}">
                <a16:creationId xmlns:a16="http://schemas.microsoft.com/office/drawing/2014/main" id="{2A04EA95-F044-A312-DF8C-91AECC09762B}"/>
              </a:ext>
            </a:extLst>
          </p:cNvPr>
          <p:cNvSpPr txBox="1"/>
          <p:nvPr/>
        </p:nvSpPr>
        <p:spPr>
          <a:xfrm>
            <a:off x="2777630" y="7906452"/>
            <a:ext cx="13866250" cy="1109300"/>
          </a:xfrm>
          <a:prstGeom prst="roundRect">
            <a:avLst>
              <a:gd name="adj" fmla="val 740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sz="2800" b="1">
                <a:solidFill>
                  <a:srgbClr val="004380"/>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t>Education and training offers </a:t>
            </a:r>
            <a:r>
              <a:rPr lang="en-GB" b="0" dirty="0"/>
              <a:t>are being  considered  to support the Scottish Approach to Change - until then support can be found on the various methods included in the Scottish Approach to Change on the </a:t>
            </a:r>
            <a:r>
              <a:rPr lang="en-GB" b="0" dirty="0">
                <a:hlinkClick r:id="rId6">
                  <a:extLst>
                    <a:ext uri="{A12FA001-AC4F-418D-AE19-62706E023703}">
                      <ahyp:hlinkClr xmlns:ahyp="http://schemas.microsoft.com/office/drawing/2018/hyperlinkcolor" val="tx"/>
                    </a:ext>
                  </a:extLst>
                </a:hlinkClick>
              </a:rPr>
              <a:t>education and training</a:t>
            </a:r>
            <a:r>
              <a:rPr lang="en-GB" b="0" dirty="0"/>
              <a:t> page.</a:t>
            </a:r>
          </a:p>
        </p:txBody>
      </p:sp>
      <p:sp>
        <p:nvSpPr>
          <p:cNvPr id="4" name="Title 3">
            <a:extLst>
              <a:ext uri="{FF2B5EF4-FFF2-40B4-BE49-F238E27FC236}">
                <a16:creationId xmlns:a16="http://schemas.microsoft.com/office/drawing/2014/main" id="{1760E750-E6EC-CFF3-A460-F7A21512BBB4}"/>
              </a:ext>
            </a:extLst>
          </p:cNvPr>
          <p:cNvSpPr>
            <a:spLocks noGrp="1"/>
          </p:cNvSpPr>
          <p:nvPr>
            <p:ph type="title"/>
          </p:nvPr>
        </p:nvSpPr>
        <p:spPr>
          <a:xfrm>
            <a:off x="646803" y="503375"/>
            <a:ext cx="16348309" cy="723322"/>
          </a:xfrm>
        </p:spPr>
        <p:txBody>
          <a:bodyPr/>
          <a:lstStyle/>
          <a:p>
            <a:r>
              <a:rPr lang="en-GB" sz="6600" dirty="0">
                <a:latin typeface="Calibri" panose="020F0502020204030204" pitchFamily="34" charset="0"/>
                <a:ea typeface="Calibri" panose="020F0502020204030204" pitchFamily="34" charset="0"/>
                <a:cs typeface="Calibri" panose="020F0502020204030204" pitchFamily="34" charset="0"/>
              </a:rPr>
              <a:t>Available support</a:t>
            </a: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A2987EE-1AA2-3DC7-5938-2363E7E864C1}"/>
              </a:ext>
            </a:extLst>
          </p:cNvPr>
          <p:cNvPicPr>
            <a:picLocks noChangeAspect="1"/>
          </p:cNvPicPr>
          <p:nvPr/>
        </p:nvPicPr>
        <p:blipFill>
          <a:blip r:embed="rId7"/>
          <a:stretch>
            <a:fillRect/>
          </a:stretch>
        </p:blipFill>
        <p:spPr>
          <a:xfrm>
            <a:off x="595281" y="7728738"/>
            <a:ext cx="1386000" cy="1386000"/>
          </a:xfrm>
          <a:prstGeom prst="rect">
            <a:avLst/>
          </a:prstGeom>
        </p:spPr>
      </p:pic>
      <p:pic>
        <p:nvPicPr>
          <p:cNvPr id="13" name="Picture 12">
            <a:extLst>
              <a:ext uri="{FF2B5EF4-FFF2-40B4-BE49-F238E27FC236}">
                <a16:creationId xmlns:a16="http://schemas.microsoft.com/office/drawing/2014/main" id="{CB382910-70C4-3464-2726-D034518DE733}"/>
              </a:ext>
            </a:extLst>
          </p:cNvPr>
          <p:cNvPicPr>
            <a:picLocks noChangeAspect="1"/>
          </p:cNvPicPr>
          <p:nvPr/>
        </p:nvPicPr>
        <p:blipFill>
          <a:blip r:embed="rId8"/>
          <a:stretch>
            <a:fillRect/>
          </a:stretch>
        </p:blipFill>
        <p:spPr>
          <a:xfrm>
            <a:off x="595281" y="5907259"/>
            <a:ext cx="1386000" cy="1386000"/>
          </a:xfrm>
          <a:prstGeom prst="rect">
            <a:avLst/>
          </a:prstGeom>
        </p:spPr>
      </p:pic>
      <p:pic>
        <p:nvPicPr>
          <p:cNvPr id="15" name="Picture 14">
            <a:extLst>
              <a:ext uri="{FF2B5EF4-FFF2-40B4-BE49-F238E27FC236}">
                <a16:creationId xmlns:a16="http://schemas.microsoft.com/office/drawing/2014/main" id="{0693AC96-F658-8849-7732-704A06976F11}"/>
              </a:ext>
            </a:extLst>
          </p:cNvPr>
          <p:cNvPicPr>
            <a:picLocks noChangeAspect="1"/>
          </p:cNvPicPr>
          <p:nvPr/>
        </p:nvPicPr>
        <p:blipFill>
          <a:blip r:embed="rId9"/>
          <a:stretch>
            <a:fillRect/>
          </a:stretch>
        </p:blipFill>
        <p:spPr>
          <a:xfrm>
            <a:off x="594969" y="2263674"/>
            <a:ext cx="1386625" cy="1386625"/>
          </a:xfrm>
          <a:prstGeom prst="rect">
            <a:avLst/>
          </a:prstGeom>
        </p:spPr>
      </p:pic>
      <p:pic>
        <p:nvPicPr>
          <p:cNvPr id="5" name="Picture 4">
            <a:extLst>
              <a:ext uri="{FF2B5EF4-FFF2-40B4-BE49-F238E27FC236}">
                <a16:creationId xmlns:a16="http://schemas.microsoft.com/office/drawing/2014/main" id="{EEA13C78-61CC-B808-3273-F8E7B46BC786}"/>
              </a:ext>
            </a:extLst>
          </p:cNvPr>
          <p:cNvPicPr>
            <a:picLocks noChangeAspect="1"/>
          </p:cNvPicPr>
          <p:nvPr/>
        </p:nvPicPr>
        <p:blipFill>
          <a:blip r:embed="rId10"/>
          <a:stretch>
            <a:fillRect/>
          </a:stretch>
        </p:blipFill>
        <p:spPr>
          <a:xfrm>
            <a:off x="595281" y="4087127"/>
            <a:ext cx="1386000" cy="1386000"/>
          </a:xfrm>
          <a:prstGeom prst="rect">
            <a:avLst/>
          </a:prstGeom>
        </p:spPr>
      </p:pic>
    </p:spTree>
    <p:extLst>
      <p:ext uri="{BB962C8B-B14F-4D97-AF65-F5344CB8AC3E}">
        <p14:creationId xmlns:p14="http://schemas.microsoft.com/office/powerpoint/2010/main" val="2053970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A7D2645-EBE8-AE01-5F9D-B62D4F806706}"/>
              </a:ext>
            </a:extLst>
          </p:cNvPr>
          <p:cNvSpPr/>
          <p:nvPr/>
        </p:nvSpPr>
        <p:spPr>
          <a:xfrm>
            <a:off x="11599817" y="2020211"/>
            <a:ext cx="5395295" cy="7369821"/>
          </a:xfrm>
          <a:prstGeom prst="rect">
            <a:avLst/>
          </a:prstGeom>
          <a:solidFill>
            <a:schemeClr val="bg1">
              <a:lumMod val="95000"/>
            </a:schemeClr>
          </a:solidFill>
          <a:ln>
            <a:solidFill>
              <a:schemeClr val="bg1">
                <a:lumMod val="9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nSpc>
                <a:spcPct val="108000"/>
              </a:lnSpc>
              <a:spcAft>
                <a:spcPts val="1200"/>
              </a:spcAft>
            </a:pPr>
            <a:endPar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AB031E37-1036-3AFF-426A-D42B8CC1325B}"/>
              </a:ext>
            </a:extLst>
          </p:cNvPr>
          <p:cNvSpPr>
            <a:spLocks noGrp="1"/>
          </p:cNvSpPr>
          <p:nvPr>
            <p:ph type="title"/>
          </p:nvPr>
        </p:nvSpPr>
        <p:spPr/>
        <p:txBody>
          <a:bodyPr/>
          <a:lstStyle/>
          <a:p>
            <a:r>
              <a:rPr lang="en-GB" dirty="0"/>
              <a:t>What is change?</a:t>
            </a:r>
          </a:p>
        </p:txBody>
      </p:sp>
      <p:sp>
        <p:nvSpPr>
          <p:cNvPr id="6" name="Rectangle 5">
            <a:extLst>
              <a:ext uri="{FF2B5EF4-FFF2-40B4-BE49-F238E27FC236}">
                <a16:creationId xmlns:a16="http://schemas.microsoft.com/office/drawing/2014/main" id="{FDD0DF87-58BA-AB95-8162-E714AF8597D4}"/>
              </a:ext>
            </a:extLst>
          </p:cNvPr>
          <p:cNvSpPr/>
          <p:nvPr/>
        </p:nvSpPr>
        <p:spPr>
          <a:xfrm>
            <a:off x="12156694" y="2439811"/>
            <a:ext cx="4224130" cy="628617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nSpc>
                <a:spcPct val="108000"/>
              </a:lnSpc>
              <a:spcAft>
                <a:spcPts val="1200"/>
              </a:spcAft>
            </a:pP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Change includes</a:t>
            </a:r>
          </a:p>
          <a:p>
            <a:pPr marL="571500" indent="-571500">
              <a:lnSpc>
                <a:spcPct val="108000"/>
              </a:lnSpc>
              <a:spcAft>
                <a:spcPts val="1200"/>
              </a:spcAft>
              <a:buFont typeface="Arial" panose="020B0604020202020204" pitchFamily="34" charset="0"/>
              <a:buChar char="•"/>
            </a:pP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Process improvements </a:t>
            </a:r>
          </a:p>
          <a:p>
            <a:pPr marL="571500" indent="-571500">
              <a:lnSpc>
                <a:spcPct val="108000"/>
              </a:lnSpc>
              <a:spcAft>
                <a:spcPts val="1200"/>
              </a:spcAft>
              <a:buFont typeface="Arial" panose="020B0604020202020204" pitchFamily="34" charset="0"/>
              <a:buChar char="•"/>
            </a:pP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New service models </a:t>
            </a:r>
          </a:p>
          <a:p>
            <a:pPr marL="571500" indent="-571500">
              <a:lnSpc>
                <a:spcPct val="108000"/>
              </a:lnSpc>
              <a:spcAft>
                <a:spcPts val="1200"/>
              </a:spcAft>
              <a:buFont typeface="Arial" panose="020B0604020202020204" pitchFamily="34" charset="0"/>
              <a:buChar char="•"/>
            </a:pP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Pathway redesign </a:t>
            </a:r>
          </a:p>
          <a:p>
            <a:pPr marL="571500" indent="-571500">
              <a:lnSpc>
                <a:spcPct val="108000"/>
              </a:lnSpc>
              <a:spcAft>
                <a:spcPts val="1200"/>
              </a:spcAft>
              <a:buFont typeface="Arial" panose="020B0604020202020204" pitchFamily="34" charset="0"/>
              <a:buChar char="•"/>
            </a:pP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Whole system transformation</a:t>
            </a:r>
          </a:p>
          <a:p>
            <a:pPr marL="571500" indent="-571500">
              <a:lnSpc>
                <a:spcPct val="108000"/>
              </a:lnSpc>
              <a:spcAft>
                <a:spcPts val="1200"/>
              </a:spcAft>
              <a:buFont typeface="Arial" panose="020B0604020202020204" pitchFamily="34" charset="0"/>
              <a:buChar char="•"/>
            </a:pP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Culture change</a:t>
            </a:r>
          </a:p>
        </p:txBody>
      </p:sp>
      <p:sp>
        <p:nvSpPr>
          <p:cNvPr id="12" name="Rectangle 11">
            <a:extLst>
              <a:ext uri="{FF2B5EF4-FFF2-40B4-BE49-F238E27FC236}">
                <a16:creationId xmlns:a16="http://schemas.microsoft.com/office/drawing/2014/main" id="{4F6F6867-DA7C-BE05-525C-B9EA6D51FEBA}"/>
              </a:ext>
            </a:extLst>
          </p:cNvPr>
          <p:cNvSpPr/>
          <p:nvPr/>
        </p:nvSpPr>
        <p:spPr>
          <a:xfrm>
            <a:off x="615025" y="2319302"/>
            <a:ext cx="9939763" cy="628617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nSpc>
                <a:spcPct val="108000"/>
              </a:lnSpc>
              <a:spcAft>
                <a:spcPts val="1200"/>
              </a:spcAft>
            </a:pPr>
            <a:r>
              <a:rPr lang="en-GB" sz="4000" dirty="0">
                <a:solidFill>
                  <a:srgbClr val="403E40"/>
                </a:solidFill>
                <a:latin typeface="Calibri" panose="020F0502020204030204" pitchFamily="34" charset="0"/>
                <a:ea typeface="Calibri" panose="020F0502020204030204" pitchFamily="34" charset="0"/>
                <a:cs typeface="Calibri" panose="020F0502020204030204" pitchFamily="34" charset="0"/>
              </a:rPr>
              <a:t>Effective change - needs a robust approach</a:t>
            </a:r>
          </a:p>
          <a:p>
            <a:pPr>
              <a:lnSpc>
                <a:spcPct val="108000"/>
              </a:lnSpc>
              <a:spcAft>
                <a:spcPts val="1200"/>
              </a:spcAft>
            </a:pPr>
            <a:r>
              <a:rPr lang="en-GB" sz="4000" dirty="0">
                <a:solidFill>
                  <a:srgbClr val="403E40"/>
                </a:solidFill>
                <a:latin typeface="Calibri" panose="020F0502020204030204" pitchFamily="34" charset="0"/>
                <a:ea typeface="Calibri" panose="020F0502020204030204" pitchFamily="34" charset="0"/>
                <a:cs typeface="Calibri" panose="020F0502020204030204" pitchFamily="34" charset="0"/>
              </a:rPr>
              <a:t>  </a:t>
            </a:r>
          </a:p>
          <a:p>
            <a:pPr marL="571500" indent="-571500">
              <a:lnSpc>
                <a:spcPct val="108000"/>
              </a:lnSpc>
              <a:spcAft>
                <a:spcPts val="1200"/>
              </a:spcAft>
              <a:buFont typeface="Arial" panose="020B0604020202020204" pitchFamily="34" charset="0"/>
              <a:buChar char="•"/>
            </a:pPr>
            <a:r>
              <a:rPr lang="en-GB" sz="4000" dirty="0">
                <a:solidFill>
                  <a:srgbClr val="403E40"/>
                </a:solidFill>
                <a:latin typeface="Calibri" panose="020F0502020204030204" pitchFamily="34" charset="0"/>
                <a:ea typeface="Calibri" panose="020F0502020204030204" pitchFamily="34" charset="0"/>
                <a:cs typeface="Calibri" panose="020F0502020204030204" pitchFamily="34" charset="0"/>
              </a:rPr>
              <a:t>A clear and agreed ‘why’</a:t>
            </a:r>
          </a:p>
          <a:p>
            <a:pPr marL="571500" indent="-571500">
              <a:lnSpc>
                <a:spcPct val="108000"/>
              </a:lnSpc>
              <a:spcAft>
                <a:spcPts val="1200"/>
              </a:spcAft>
              <a:buFont typeface="Arial" panose="020B0604020202020204" pitchFamily="34" charset="0"/>
              <a:buChar char="•"/>
            </a:pPr>
            <a:r>
              <a:rPr lang="en-GB" sz="4000" dirty="0">
                <a:solidFill>
                  <a:srgbClr val="403E40"/>
                </a:solidFill>
                <a:latin typeface="Calibri" panose="020F0502020204030204" pitchFamily="34" charset="0"/>
                <a:ea typeface="Calibri" panose="020F0502020204030204" pitchFamily="34" charset="0"/>
                <a:cs typeface="Calibri" panose="020F0502020204030204" pitchFamily="34" charset="0"/>
              </a:rPr>
              <a:t>Involves people in change</a:t>
            </a:r>
          </a:p>
          <a:p>
            <a:pPr marL="571500" indent="-571500">
              <a:lnSpc>
                <a:spcPct val="108000"/>
              </a:lnSpc>
              <a:spcAft>
                <a:spcPts val="1200"/>
              </a:spcAft>
              <a:buFont typeface="Arial" panose="020B0604020202020204" pitchFamily="34" charset="0"/>
              <a:buChar char="•"/>
            </a:pPr>
            <a:r>
              <a:rPr lang="en-GB" sz="4000" dirty="0">
                <a:solidFill>
                  <a:srgbClr val="403E40"/>
                </a:solidFill>
                <a:latin typeface="Calibri" panose="020F0502020204030204" pitchFamily="34" charset="0"/>
                <a:ea typeface="Calibri" panose="020F0502020204030204" pitchFamily="34" charset="0"/>
                <a:cs typeface="Calibri" panose="020F0502020204030204" pitchFamily="34" charset="0"/>
              </a:rPr>
              <a:t>Creates a clear plan</a:t>
            </a:r>
          </a:p>
          <a:p>
            <a:pPr marL="571500" indent="-571500">
              <a:lnSpc>
                <a:spcPct val="108000"/>
              </a:lnSpc>
              <a:spcAft>
                <a:spcPts val="1200"/>
              </a:spcAft>
              <a:buFont typeface="Arial" panose="020B0604020202020204" pitchFamily="34" charset="0"/>
              <a:buChar char="•"/>
            </a:pPr>
            <a:r>
              <a:rPr lang="en-GB" sz="4000" dirty="0">
                <a:solidFill>
                  <a:srgbClr val="403E40"/>
                </a:solidFill>
                <a:latin typeface="Calibri" panose="020F0502020204030204" pitchFamily="34" charset="0"/>
                <a:ea typeface="Calibri" panose="020F0502020204030204" pitchFamily="34" charset="0"/>
                <a:cs typeface="Calibri" panose="020F0502020204030204" pitchFamily="34" charset="0"/>
              </a:rPr>
              <a:t>Learns and adapts throughout</a:t>
            </a:r>
          </a:p>
          <a:p>
            <a:pPr marL="571500" indent="-571500">
              <a:lnSpc>
                <a:spcPct val="108000"/>
              </a:lnSpc>
              <a:spcAft>
                <a:spcPts val="1200"/>
              </a:spcAft>
              <a:buFont typeface="Arial" panose="020B0604020202020204" pitchFamily="34" charset="0"/>
              <a:buChar char="•"/>
            </a:pPr>
            <a:r>
              <a:rPr lang="en-GB" sz="4000" dirty="0">
                <a:solidFill>
                  <a:srgbClr val="403E40"/>
                </a:solidFill>
                <a:latin typeface="Calibri" panose="020F0502020204030204" pitchFamily="34" charset="0"/>
                <a:ea typeface="Calibri" panose="020F0502020204030204" pitchFamily="34" charset="0"/>
                <a:cs typeface="Calibri" panose="020F0502020204030204" pitchFamily="34" charset="0"/>
              </a:rPr>
              <a:t>Invests time, people, energy and funding </a:t>
            </a:r>
          </a:p>
        </p:txBody>
      </p:sp>
    </p:spTree>
    <p:extLst>
      <p:ext uri="{BB962C8B-B14F-4D97-AF65-F5344CB8AC3E}">
        <p14:creationId xmlns:p14="http://schemas.microsoft.com/office/powerpoint/2010/main" val="2160072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19C0C-1037-2403-4B94-71F98B81A2DB}"/>
              </a:ext>
            </a:extLst>
          </p:cNvPr>
          <p:cNvSpPr>
            <a:spLocks noGrp="1"/>
          </p:cNvSpPr>
          <p:nvPr>
            <p:ph type="title"/>
          </p:nvPr>
        </p:nvSpPr>
        <p:spPr/>
        <p:txBody>
          <a:bodyPr/>
          <a:lstStyle/>
          <a:p>
            <a:r>
              <a:rPr lang="en-GB" sz="5393" dirty="0">
                <a:latin typeface="Calibri" panose="020F0502020204030204" pitchFamily="34" charset="0"/>
                <a:ea typeface="Calibri" panose="020F0502020204030204" pitchFamily="34" charset="0"/>
                <a:cs typeface="Calibri" panose="020F0502020204030204" pitchFamily="34" charset="0"/>
              </a:rPr>
              <a:t>What drives our need for change?</a:t>
            </a:r>
          </a:p>
        </p:txBody>
      </p:sp>
      <p:pic>
        <p:nvPicPr>
          <p:cNvPr id="6" name="Picture 5">
            <a:extLst>
              <a:ext uri="{FF2B5EF4-FFF2-40B4-BE49-F238E27FC236}">
                <a16:creationId xmlns:a16="http://schemas.microsoft.com/office/drawing/2014/main" id="{C67BF66A-CB84-9704-3C63-483DC873A755}"/>
              </a:ext>
            </a:extLst>
          </p:cNvPr>
          <p:cNvPicPr>
            <a:picLocks noChangeAspect="1"/>
          </p:cNvPicPr>
          <p:nvPr/>
        </p:nvPicPr>
        <p:blipFill>
          <a:blip r:embed="rId3"/>
          <a:stretch>
            <a:fillRect/>
          </a:stretch>
        </p:blipFill>
        <p:spPr>
          <a:xfrm>
            <a:off x="9754526" y="2165752"/>
            <a:ext cx="6835302" cy="6824113"/>
          </a:xfrm>
          <a:prstGeom prst="rect">
            <a:avLst/>
          </a:prstGeom>
        </p:spPr>
      </p:pic>
      <p:sp>
        <p:nvSpPr>
          <p:cNvPr id="8" name="TextBox 7">
            <a:extLst>
              <a:ext uri="{FF2B5EF4-FFF2-40B4-BE49-F238E27FC236}">
                <a16:creationId xmlns:a16="http://schemas.microsoft.com/office/drawing/2014/main" id="{F55E9EB7-E8BB-65FE-9003-40F3197D85E4}"/>
              </a:ext>
            </a:extLst>
          </p:cNvPr>
          <p:cNvSpPr txBox="1"/>
          <p:nvPr/>
        </p:nvSpPr>
        <p:spPr>
          <a:xfrm>
            <a:off x="1020310" y="3885037"/>
            <a:ext cx="7104786" cy="3385542"/>
          </a:xfrm>
          <a:prstGeom prst="rect">
            <a:avLst/>
          </a:prstGeom>
          <a:noFill/>
        </p:spPr>
        <p:txBody>
          <a:bodyPr wrap="square">
            <a:spAutoFit/>
          </a:bodyPr>
          <a:lstStyle/>
          <a:p>
            <a:pPr algn="ctr">
              <a:lnSpc>
                <a:spcPct val="108000"/>
              </a:lnSpc>
              <a:spcAft>
                <a:spcPts val="1200"/>
              </a:spcAft>
            </a:pPr>
            <a:r>
              <a:rPr lang="en-GB" sz="4000" dirty="0">
                <a:solidFill>
                  <a:srgbClr val="403E40"/>
                </a:solidFill>
                <a:latin typeface="Calibri" panose="020F0502020204030204" pitchFamily="34" charset="0"/>
                <a:ea typeface="Calibri" panose="020F0502020204030204" pitchFamily="34" charset="0"/>
                <a:cs typeface="Calibri" panose="020F0502020204030204" pitchFamily="34" charset="0"/>
              </a:rPr>
              <a:t>The Scottish Approach to Change is recognised as an integral part of delivering the renewal agenda by providing a clear and coherent method for change.</a:t>
            </a:r>
          </a:p>
        </p:txBody>
      </p:sp>
    </p:spTree>
    <p:extLst>
      <p:ext uri="{BB962C8B-B14F-4D97-AF65-F5344CB8AC3E}">
        <p14:creationId xmlns:p14="http://schemas.microsoft.com/office/powerpoint/2010/main" val="3824491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3C6EF-B21A-9650-95AC-0AA3B153A2A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84E9F93-712E-35C7-A51B-BA865451091B}"/>
              </a:ext>
            </a:extLst>
          </p:cNvPr>
          <p:cNvSpPr>
            <a:spLocks noGrp="1"/>
          </p:cNvSpPr>
          <p:nvPr>
            <p:ph type="title"/>
          </p:nvPr>
        </p:nvSpPr>
        <p:spPr>
          <a:xfrm>
            <a:off x="630915" y="506721"/>
            <a:ext cx="16348309" cy="723300"/>
          </a:xfrm>
        </p:spPr>
        <p:txBody>
          <a:bodyPr/>
          <a:lstStyle/>
          <a:p>
            <a:r>
              <a:rPr lang="en-GB" sz="5393"/>
              <a:t>Building the Scottish Approach to Change: principles</a:t>
            </a:r>
          </a:p>
        </p:txBody>
      </p:sp>
      <p:sp>
        <p:nvSpPr>
          <p:cNvPr id="9" name="Oval 8">
            <a:extLst>
              <a:ext uri="{FF2B5EF4-FFF2-40B4-BE49-F238E27FC236}">
                <a16:creationId xmlns:a16="http://schemas.microsoft.com/office/drawing/2014/main" id="{1125847F-1218-6328-4658-164C497F9530}"/>
              </a:ext>
            </a:extLst>
          </p:cNvPr>
          <p:cNvSpPr/>
          <p:nvPr/>
        </p:nvSpPr>
        <p:spPr>
          <a:xfrm>
            <a:off x="14006902" y="5514858"/>
            <a:ext cx="1039969" cy="103996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467"/>
          </a:p>
        </p:txBody>
      </p:sp>
      <p:sp>
        <p:nvSpPr>
          <p:cNvPr id="21" name="TextBox 20">
            <a:extLst>
              <a:ext uri="{FF2B5EF4-FFF2-40B4-BE49-F238E27FC236}">
                <a16:creationId xmlns:a16="http://schemas.microsoft.com/office/drawing/2014/main" id="{3933DF3A-70D5-887B-245A-8BFBF2AEA9AD}"/>
              </a:ext>
            </a:extLst>
          </p:cNvPr>
          <p:cNvSpPr txBox="1"/>
          <p:nvPr/>
        </p:nvSpPr>
        <p:spPr>
          <a:xfrm>
            <a:off x="5843587" y="2889725"/>
            <a:ext cx="10867007" cy="5400837"/>
          </a:xfrm>
          <a:prstGeom prst="rect">
            <a:avLst/>
          </a:prstGeom>
          <a:noFill/>
        </p:spPr>
        <p:txBody>
          <a:bodyPr wrap="square">
            <a:spAutoFit/>
          </a:bodyPr>
          <a:lstStyle/>
          <a:p>
            <a:pPr>
              <a:lnSpc>
                <a:spcPct val="107000"/>
              </a:lnSpc>
            </a:pPr>
            <a:r>
              <a:rPr lang="en-US" sz="4622" b="1"/>
              <a:t>Aims</a:t>
            </a:r>
            <a:endParaRPr lang="en-US" sz="3467" b="1"/>
          </a:p>
          <a:p>
            <a:pPr>
              <a:lnSpc>
                <a:spcPct val="107000"/>
              </a:lnSpc>
            </a:pPr>
            <a:endParaRPr lang="en-GB" sz="3467" b="1">
              <a:ea typeface="Calibri" panose="020F0502020204030204" pitchFamily="34" charset="0"/>
              <a:cs typeface="Arial" panose="020B0604020202020204" pitchFamily="34" charset="0"/>
            </a:endParaRPr>
          </a:p>
          <a:p>
            <a:pPr marL="550326" indent="-550326">
              <a:lnSpc>
                <a:spcPct val="107000"/>
              </a:lnSpc>
              <a:buFont typeface="Arial" panose="020B0604020202020204" pitchFamily="34" charset="0"/>
              <a:buChar char="•"/>
            </a:pPr>
            <a:r>
              <a:rPr lang="en-GB" sz="3467" b="1">
                <a:ea typeface="Calibri" panose="020F0502020204030204" pitchFamily="34" charset="0"/>
                <a:cs typeface="Arial" panose="020B0604020202020204" pitchFamily="34" charset="0"/>
              </a:rPr>
              <a:t>Maximise the benefits </a:t>
            </a:r>
            <a:r>
              <a:rPr lang="en-GB" sz="3467">
                <a:ea typeface="Calibri" panose="020F0502020204030204" pitchFamily="34" charset="0"/>
                <a:cs typeface="Arial" panose="020B0604020202020204" pitchFamily="34" charset="0"/>
              </a:rPr>
              <a:t>of different change methods</a:t>
            </a:r>
          </a:p>
          <a:p>
            <a:pPr marL="550326" indent="-550326">
              <a:lnSpc>
                <a:spcPct val="107000"/>
              </a:lnSpc>
              <a:buFont typeface="Arial" panose="020B0604020202020204" pitchFamily="34" charset="0"/>
              <a:buChar char="•"/>
            </a:pPr>
            <a:r>
              <a:rPr lang="en-GB" sz="3467">
                <a:ea typeface="Calibri" panose="020F0502020204030204" pitchFamily="34" charset="0"/>
                <a:cs typeface="Arial" panose="020B0604020202020204" pitchFamily="34" charset="0"/>
              </a:rPr>
              <a:t>Provide </a:t>
            </a:r>
            <a:r>
              <a:rPr lang="en-GB" sz="3467" b="1">
                <a:ea typeface="Calibri" panose="020F0502020204030204" pitchFamily="34" charset="0"/>
                <a:cs typeface="Arial" panose="020B0604020202020204" pitchFamily="34" charset="0"/>
              </a:rPr>
              <a:t>continuity </a:t>
            </a:r>
            <a:r>
              <a:rPr lang="en-GB" sz="3467">
                <a:ea typeface="Calibri" panose="020F0502020204030204" pitchFamily="34" charset="0"/>
                <a:cs typeface="Arial" panose="020B0604020202020204" pitchFamily="34" charset="0"/>
              </a:rPr>
              <a:t>of approach: </a:t>
            </a:r>
          </a:p>
          <a:p>
            <a:pPr marL="1430847" lvl="1" indent="-550326">
              <a:lnSpc>
                <a:spcPct val="107000"/>
              </a:lnSpc>
              <a:buFont typeface="Arial" panose="020B0604020202020204" pitchFamily="34" charset="0"/>
              <a:buChar char="•"/>
            </a:pPr>
            <a:r>
              <a:rPr lang="en-GB" sz="3467">
                <a:ea typeface="Calibri" panose="020F0502020204030204" pitchFamily="34" charset="0"/>
                <a:cs typeface="Arial" panose="020B0604020202020204" pitchFamily="34" charset="0"/>
              </a:rPr>
              <a:t>Applicable to any </a:t>
            </a:r>
            <a:r>
              <a:rPr lang="en-GB" sz="3467" b="1">
                <a:ea typeface="Calibri" panose="020F0502020204030204" pitchFamily="34" charset="0"/>
                <a:cs typeface="Arial" panose="020B0604020202020204" pitchFamily="34" charset="0"/>
              </a:rPr>
              <a:t>scale</a:t>
            </a:r>
            <a:r>
              <a:rPr lang="en-GB" sz="3467">
                <a:ea typeface="Calibri" panose="020F0502020204030204" pitchFamily="34" charset="0"/>
                <a:cs typeface="Arial" panose="020B0604020202020204" pitchFamily="34" charset="0"/>
              </a:rPr>
              <a:t> and </a:t>
            </a:r>
            <a:r>
              <a:rPr lang="en-GB" sz="3467" b="1">
                <a:ea typeface="Calibri" panose="020F0502020204030204" pitchFamily="34" charset="0"/>
                <a:cs typeface="Arial" panose="020B0604020202020204" pitchFamily="34" charset="0"/>
              </a:rPr>
              <a:t>type</a:t>
            </a:r>
            <a:r>
              <a:rPr lang="en-GB" sz="3467">
                <a:ea typeface="Calibri" panose="020F0502020204030204" pitchFamily="34" charset="0"/>
                <a:cs typeface="Arial" panose="020B0604020202020204" pitchFamily="34" charset="0"/>
              </a:rPr>
              <a:t> of change </a:t>
            </a:r>
          </a:p>
          <a:p>
            <a:pPr marL="1430847" lvl="1" indent="-550326">
              <a:lnSpc>
                <a:spcPct val="107000"/>
              </a:lnSpc>
              <a:buFont typeface="Arial" panose="020B0604020202020204" pitchFamily="34" charset="0"/>
              <a:buChar char="•"/>
            </a:pPr>
            <a:r>
              <a:rPr lang="en-GB" sz="3467">
                <a:ea typeface="Calibri" panose="020F0502020204030204" pitchFamily="34" charset="0"/>
                <a:cs typeface="Arial" panose="020B0604020202020204" pitchFamily="34" charset="0"/>
              </a:rPr>
              <a:t>Applicable to </a:t>
            </a:r>
            <a:r>
              <a:rPr lang="en-GB" sz="3467" b="1">
                <a:ea typeface="Calibri" panose="020F0502020204030204" pitchFamily="34" charset="0"/>
                <a:cs typeface="Arial" panose="020B0604020202020204" pitchFamily="34" charset="0"/>
              </a:rPr>
              <a:t>different settings</a:t>
            </a:r>
          </a:p>
          <a:p>
            <a:pPr marL="1430847" lvl="1" indent="-550326">
              <a:lnSpc>
                <a:spcPct val="107000"/>
              </a:lnSpc>
              <a:buFont typeface="Arial" panose="020B0604020202020204" pitchFamily="34" charset="0"/>
              <a:buChar char="•"/>
            </a:pPr>
            <a:r>
              <a:rPr lang="en-GB" sz="3467">
                <a:ea typeface="Calibri" panose="020F0502020204030204" pitchFamily="34" charset="0"/>
                <a:cs typeface="Arial" panose="020B0604020202020204" pitchFamily="34" charset="0"/>
              </a:rPr>
              <a:t>Framework for </a:t>
            </a:r>
            <a:r>
              <a:rPr lang="en-GB" sz="3467" b="1">
                <a:ea typeface="Calibri" panose="020F0502020204030204" pitchFamily="34" charset="0"/>
                <a:cs typeface="Arial" panose="020B0604020202020204" pitchFamily="34" charset="0"/>
              </a:rPr>
              <a:t>managing quality and change</a:t>
            </a:r>
          </a:p>
          <a:p>
            <a:pPr marL="550326" indent="-550326">
              <a:lnSpc>
                <a:spcPct val="107000"/>
              </a:lnSpc>
              <a:buFont typeface="Arial" panose="020B0604020202020204" pitchFamily="34" charset="0"/>
              <a:buChar char="•"/>
            </a:pPr>
            <a:r>
              <a:rPr lang="en-GB" sz="3467">
                <a:ea typeface="Calibri" panose="020F0502020204030204" pitchFamily="34" charset="0"/>
                <a:cs typeface="Arial" panose="020B0604020202020204" pitchFamily="34" charset="0"/>
              </a:rPr>
              <a:t>Be </a:t>
            </a:r>
            <a:r>
              <a:rPr lang="en-GB" sz="3467" b="1">
                <a:ea typeface="Calibri" panose="020F0502020204030204" pitchFamily="34" charset="0"/>
                <a:cs typeface="Arial" panose="020B0604020202020204" pitchFamily="34" charset="0"/>
              </a:rPr>
              <a:t>accessible</a:t>
            </a:r>
            <a:r>
              <a:rPr lang="en-GB" sz="3467">
                <a:ea typeface="Calibri" panose="020F0502020204030204" pitchFamily="34" charset="0"/>
                <a:cs typeface="Arial" panose="020B0604020202020204" pitchFamily="34" charset="0"/>
              </a:rPr>
              <a:t> and </a:t>
            </a:r>
            <a:r>
              <a:rPr lang="en-GB" sz="3467" b="1">
                <a:ea typeface="Calibri" panose="020F0502020204030204" pitchFamily="34" charset="0"/>
                <a:cs typeface="Arial" panose="020B0604020202020204" pitchFamily="34" charset="0"/>
              </a:rPr>
              <a:t>understandable</a:t>
            </a:r>
            <a:r>
              <a:rPr lang="en-GB" sz="3467">
                <a:ea typeface="Calibri" panose="020F0502020204030204" pitchFamily="34" charset="0"/>
                <a:cs typeface="Arial" panose="020B0604020202020204" pitchFamily="34" charset="0"/>
              </a:rPr>
              <a:t> by everyone</a:t>
            </a:r>
          </a:p>
          <a:p>
            <a:pPr marL="550326" indent="-550326">
              <a:lnSpc>
                <a:spcPct val="107000"/>
              </a:lnSpc>
              <a:buFont typeface="Arial" panose="020B0604020202020204" pitchFamily="34" charset="0"/>
              <a:buChar char="•"/>
            </a:pPr>
            <a:r>
              <a:rPr lang="en-GB" sz="3467">
                <a:ea typeface="Calibri" panose="020F0502020204030204" pitchFamily="34" charset="0"/>
                <a:cs typeface="Arial" panose="020B0604020202020204" pitchFamily="34" charset="0"/>
              </a:rPr>
              <a:t>Be able to </a:t>
            </a:r>
            <a:r>
              <a:rPr lang="en-GB" sz="3467" b="1">
                <a:ea typeface="Calibri" panose="020F0502020204030204" pitchFamily="34" charset="0"/>
                <a:cs typeface="Arial" panose="020B0604020202020204" pitchFamily="34" charset="0"/>
              </a:rPr>
              <a:t>drive meaningful change</a:t>
            </a:r>
          </a:p>
        </p:txBody>
      </p:sp>
      <p:grpSp>
        <p:nvGrpSpPr>
          <p:cNvPr id="2" name="Group 1">
            <a:extLst>
              <a:ext uri="{FF2B5EF4-FFF2-40B4-BE49-F238E27FC236}">
                <a16:creationId xmlns:a16="http://schemas.microsoft.com/office/drawing/2014/main" id="{523702A9-3862-CB5C-DC5B-68E3D732348F}"/>
              </a:ext>
            </a:extLst>
          </p:cNvPr>
          <p:cNvGrpSpPr/>
          <p:nvPr/>
        </p:nvGrpSpPr>
        <p:grpSpPr>
          <a:xfrm>
            <a:off x="1379822" y="3838774"/>
            <a:ext cx="3502990" cy="3581512"/>
            <a:chOff x="6193033" y="1603809"/>
            <a:chExt cx="2224715" cy="2251340"/>
          </a:xfrm>
        </p:grpSpPr>
        <p:sp>
          <p:nvSpPr>
            <p:cNvPr id="3" name="Oval 2">
              <a:extLst>
                <a:ext uri="{FF2B5EF4-FFF2-40B4-BE49-F238E27FC236}">
                  <a16:creationId xmlns:a16="http://schemas.microsoft.com/office/drawing/2014/main" id="{6EDB708F-7477-6666-4D83-99B6873BBB82}"/>
                </a:ext>
              </a:extLst>
            </p:cNvPr>
            <p:cNvSpPr/>
            <p:nvPr/>
          </p:nvSpPr>
          <p:spPr>
            <a:xfrm>
              <a:off x="7273033" y="2863493"/>
              <a:ext cx="540000" cy="54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sp>
          <p:nvSpPr>
            <p:cNvPr id="22" name="Rectangle 21">
              <a:extLst>
                <a:ext uri="{FF2B5EF4-FFF2-40B4-BE49-F238E27FC236}">
                  <a16:creationId xmlns:a16="http://schemas.microsoft.com/office/drawing/2014/main" id="{C881CAFE-4239-25D9-7454-781D5DDC1009}"/>
                </a:ext>
              </a:extLst>
            </p:cNvPr>
            <p:cNvSpPr/>
            <p:nvPr/>
          </p:nvSpPr>
          <p:spPr>
            <a:xfrm>
              <a:off x="6193033" y="2887365"/>
              <a:ext cx="967783" cy="967784"/>
            </a:xfrm>
            <a:prstGeom prst="rect">
              <a:avLst/>
            </a:prstGeom>
            <a:solidFill>
              <a:srgbClr val="0E96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sp>
          <p:nvSpPr>
            <p:cNvPr id="23" name="Oval 22">
              <a:extLst>
                <a:ext uri="{FF2B5EF4-FFF2-40B4-BE49-F238E27FC236}">
                  <a16:creationId xmlns:a16="http://schemas.microsoft.com/office/drawing/2014/main" id="{EDAFB8CC-9E00-89F1-2695-F39ED0936FBE}"/>
                </a:ext>
              </a:extLst>
            </p:cNvPr>
            <p:cNvSpPr/>
            <p:nvPr/>
          </p:nvSpPr>
          <p:spPr>
            <a:xfrm>
              <a:off x="6495465" y="2705906"/>
              <a:ext cx="362919" cy="362919"/>
            </a:xfrm>
            <a:prstGeom prst="ellipse">
              <a:avLst/>
            </a:prstGeom>
            <a:solidFill>
              <a:srgbClr val="0E96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grpSp>
          <p:nvGrpSpPr>
            <p:cNvPr id="24" name="Group 23">
              <a:extLst>
                <a:ext uri="{FF2B5EF4-FFF2-40B4-BE49-F238E27FC236}">
                  <a16:creationId xmlns:a16="http://schemas.microsoft.com/office/drawing/2014/main" id="{9C5D4D6D-5DBE-3634-C742-A771B18F0EA4}"/>
                </a:ext>
              </a:extLst>
            </p:cNvPr>
            <p:cNvGrpSpPr/>
            <p:nvPr/>
          </p:nvGrpSpPr>
          <p:grpSpPr>
            <a:xfrm>
              <a:off x="6979357" y="2887366"/>
              <a:ext cx="1149243" cy="967783"/>
              <a:chOff x="6979357" y="2887366"/>
              <a:chExt cx="1149243" cy="967783"/>
            </a:xfrm>
          </p:grpSpPr>
          <p:sp>
            <p:nvSpPr>
              <p:cNvPr id="35" name="Rectangle 34">
                <a:extLst>
                  <a:ext uri="{FF2B5EF4-FFF2-40B4-BE49-F238E27FC236}">
                    <a16:creationId xmlns:a16="http://schemas.microsoft.com/office/drawing/2014/main" id="{A964D000-09FC-3BF5-6061-7839C5136D0A}"/>
                  </a:ext>
                </a:extLst>
              </p:cNvPr>
              <p:cNvSpPr/>
              <p:nvPr/>
            </p:nvSpPr>
            <p:spPr>
              <a:xfrm>
                <a:off x="7160816" y="2887366"/>
                <a:ext cx="967784" cy="967783"/>
              </a:xfrm>
              <a:prstGeom prst="rect">
                <a:avLst/>
              </a:prstGeom>
              <a:solidFill>
                <a:srgbClr val="018B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sp>
            <p:nvSpPr>
              <p:cNvPr id="36" name="Oval 35">
                <a:extLst>
                  <a:ext uri="{FF2B5EF4-FFF2-40B4-BE49-F238E27FC236}">
                    <a16:creationId xmlns:a16="http://schemas.microsoft.com/office/drawing/2014/main" id="{FA2433FF-EE8D-FB6B-4166-EFE226BBC4EE}"/>
                  </a:ext>
                </a:extLst>
              </p:cNvPr>
              <p:cNvSpPr/>
              <p:nvPr/>
            </p:nvSpPr>
            <p:spPr>
              <a:xfrm>
                <a:off x="6979357" y="3189798"/>
                <a:ext cx="362919" cy="362919"/>
              </a:xfrm>
              <a:prstGeom prst="ellipse">
                <a:avLst/>
              </a:prstGeom>
              <a:solidFill>
                <a:srgbClr val="018B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grpSp>
        <p:sp>
          <p:nvSpPr>
            <p:cNvPr id="25" name="Oval 24">
              <a:extLst>
                <a:ext uri="{FF2B5EF4-FFF2-40B4-BE49-F238E27FC236}">
                  <a16:creationId xmlns:a16="http://schemas.microsoft.com/office/drawing/2014/main" id="{0987707E-E655-C709-2A63-440080F358BD}"/>
                </a:ext>
              </a:extLst>
            </p:cNvPr>
            <p:cNvSpPr/>
            <p:nvPr/>
          </p:nvSpPr>
          <p:spPr>
            <a:xfrm>
              <a:off x="7203790" y="1994728"/>
              <a:ext cx="362919" cy="36291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sp>
          <p:nvSpPr>
            <p:cNvPr id="26" name="Rectangle 25">
              <a:extLst>
                <a:ext uri="{FF2B5EF4-FFF2-40B4-BE49-F238E27FC236}">
                  <a16:creationId xmlns:a16="http://schemas.microsoft.com/office/drawing/2014/main" id="{0036C83F-7C29-3236-71E6-1D265E6F685E}"/>
                </a:ext>
              </a:extLst>
            </p:cNvPr>
            <p:cNvSpPr/>
            <p:nvPr/>
          </p:nvSpPr>
          <p:spPr>
            <a:xfrm>
              <a:off x="6193033" y="1929888"/>
              <a:ext cx="967784" cy="967783"/>
            </a:xfrm>
            <a:prstGeom prst="rect">
              <a:avLst/>
            </a:prstGeom>
            <a:solidFill>
              <a:srgbClr val="582C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sp>
          <p:nvSpPr>
            <p:cNvPr id="27" name="Oval 26">
              <a:extLst>
                <a:ext uri="{FF2B5EF4-FFF2-40B4-BE49-F238E27FC236}">
                  <a16:creationId xmlns:a16="http://schemas.microsoft.com/office/drawing/2014/main" id="{615293CD-94ED-79BC-82D2-6F375E1951C0}"/>
                </a:ext>
              </a:extLst>
            </p:cNvPr>
            <p:cNvSpPr/>
            <p:nvPr/>
          </p:nvSpPr>
          <p:spPr>
            <a:xfrm>
              <a:off x="6979357" y="2232320"/>
              <a:ext cx="362919" cy="362919"/>
            </a:xfrm>
            <a:prstGeom prst="ellipse">
              <a:avLst/>
            </a:prstGeom>
            <a:solidFill>
              <a:srgbClr val="582C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sp>
          <p:nvSpPr>
            <p:cNvPr id="28" name="Oval 27">
              <a:extLst>
                <a:ext uri="{FF2B5EF4-FFF2-40B4-BE49-F238E27FC236}">
                  <a16:creationId xmlns:a16="http://schemas.microsoft.com/office/drawing/2014/main" id="{0BD47297-2867-C213-88E2-CB55FC62CA29}"/>
                </a:ext>
              </a:extLst>
            </p:cNvPr>
            <p:cNvSpPr/>
            <p:nvPr/>
          </p:nvSpPr>
          <p:spPr>
            <a:xfrm>
              <a:off x="6495465" y="2705906"/>
              <a:ext cx="362919" cy="362919"/>
            </a:xfrm>
            <a:prstGeom prst="ellipse">
              <a:avLst/>
            </a:prstGeom>
            <a:solidFill>
              <a:srgbClr val="0E96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sp>
          <p:nvSpPr>
            <p:cNvPr id="29" name="Oval 28">
              <a:extLst>
                <a:ext uri="{FF2B5EF4-FFF2-40B4-BE49-F238E27FC236}">
                  <a16:creationId xmlns:a16="http://schemas.microsoft.com/office/drawing/2014/main" id="{FB926AF6-ACDF-F3A2-F210-54BDF3EF9806}"/>
                </a:ext>
              </a:extLst>
            </p:cNvPr>
            <p:cNvSpPr/>
            <p:nvPr/>
          </p:nvSpPr>
          <p:spPr>
            <a:xfrm>
              <a:off x="7460070" y="2716211"/>
              <a:ext cx="362919" cy="36291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grpSp>
          <p:nvGrpSpPr>
            <p:cNvPr id="30" name="Group 29">
              <a:extLst>
                <a:ext uri="{FF2B5EF4-FFF2-40B4-BE49-F238E27FC236}">
                  <a16:creationId xmlns:a16="http://schemas.microsoft.com/office/drawing/2014/main" id="{5CCDF113-6A9F-3E15-0540-9D7FA2291C74}"/>
                </a:ext>
              </a:extLst>
            </p:cNvPr>
            <p:cNvGrpSpPr/>
            <p:nvPr/>
          </p:nvGrpSpPr>
          <p:grpSpPr>
            <a:xfrm>
              <a:off x="7278460" y="1603809"/>
              <a:ext cx="1139288" cy="1149244"/>
              <a:chOff x="7628082" y="944906"/>
              <a:chExt cx="1139288" cy="1149244"/>
            </a:xfrm>
          </p:grpSpPr>
          <p:grpSp>
            <p:nvGrpSpPr>
              <p:cNvPr id="31" name="Group 30">
                <a:extLst>
                  <a:ext uri="{FF2B5EF4-FFF2-40B4-BE49-F238E27FC236}">
                    <a16:creationId xmlns:a16="http://schemas.microsoft.com/office/drawing/2014/main" id="{EE3DC3F1-0445-9CE8-6935-232D7BFD53AD}"/>
                  </a:ext>
                </a:extLst>
              </p:cNvPr>
              <p:cNvGrpSpPr/>
              <p:nvPr/>
            </p:nvGrpSpPr>
            <p:grpSpPr>
              <a:xfrm>
                <a:off x="7799586" y="944906"/>
                <a:ext cx="967784" cy="1149244"/>
                <a:chOff x="4290552" y="1344168"/>
                <a:chExt cx="1440000" cy="1710000"/>
              </a:xfrm>
            </p:grpSpPr>
            <p:sp>
              <p:nvSpPr>
                <p:cNvPr id="33" name="Rectangle 32">
                  <a:extLst>
                    <a:ext uri="{FF2B5EF4-FFF2-40B4-BE49-F238E27FC236}">
                      <a16:creationId xmlns:a16="http://schemas.microsoft.com/office/drawing/2014/main" id="{AB906F36-E053-D4E4-077C-E0DC3D71B035}"/>
                    </a:ext>
                  </a:extLst>
                </p:cNvPr>
                <p:cNvSpPr/>
                <p:nvPr/>
              </p:nvSpPr>
              <p:spPr>
                <a:xfrm>
                  <a:off x="4290552" y="1344168"/>
                  <a:ext cx="1440000" cy="1440000"/>
                </a:xfrm>
                <a:prstGeom prst="rect">
                  <a:avLst/>
                </a:prstGeom>
                <a:solidFill>
                  <a:srgbClr val="2663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sp>
              <p:nvSpPr>
                <p:cNvPr id="34" name="Oval 33">
                  <a:extLst>
                    <a:ext uri="{FF2B5EF4-FFF2-40B4-BE49-F238E27FC236}">
                      <a16:creationId xmlns:a16="http://schemas.microsoft.com/office/drawing/2014/main" id="{92B9B1BF-4B10-0E91-4C7B-0D96612099F1}"/>
                    </a:ext>
                  </a:extLst>
                </p:cNvPr>
                <p:cNvSpPr/>
                <p:nvPr/>
              </p:nvSpPr>
              <p:spPr>
                <a:xfrm>
                  <a:off x="4740552" y="2514168"/>
                  <a:ext cx="540000" cy="540000"/>
                </a:xfrm>
                <a:prstGeom prst="ellipse">
                  <a:avLst/>
                </a:prstGeom>
                <a:solidFill>
                  <a:srgbClr val="2663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grpSp>
          <p:sp>
            <p:nvSpPr>
              <p:cNvPr id="32" name="Oval 31">
                <a:extLst>
                  <a:ext uri="{FF2B5EF4-FFF2-40B4-BE49-F238E27FC236}">
                    <a16:creationId xmlns:a16="http://schemas.microsoft.com/office/drawing/2014/main" id="{3D63B039-422E-E467-DBD9-4D2C94562595}"/>
                  </a:ext>
                </a:extLst>
              </p:cNvPr>
              <p:cNvSpPr/>
              <p:nvPr/>
            </p:nvSpPr>
            <p:spPr>
              <a:xfrm>
                <a:off x="7628082" y="1236669"/>
                <a:ext cx="362919" cy="36291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3467"/>
              </a:p>
            </p:txBody>
          </p:sp>
        </p:grpSp>
      </p:grpSp>
    </p:spTree>
    <p:extLst>
      <p:ext uri="{BB962C8B-B14F-4D97-AF65-F5344CB8AC3E}">
        <p14:creationId xmlns:p14="http://schemas.microsoft.com/office/powerpoint/2010/main" val="2605340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72DF9-2794-A6B0-654D-FB202AC436DF}"/>
              </a:ext>
            </a:extLst>
          </p:cNvPr>
          <p:cNvSpPr>
            <a:spLocks noGrp="1"/>
          </p:cNvSpPr>
          <p:nvPr>
            <p:ph type="title"/>
          </p:nvPr>
        </p:nvSpPr>
        <p:spPr>
          <a:xfrm>
            <a:off x="646803" y="502873"/>
            <a:ext cx="16348309" cy="723300"/>
          </a:xfrm>
        </p:spPr>
        <p:txBody>
          <a:bodyPr/>
          <a:lstStyle/>
          <a:p>
            <a:r>
              <a:rPr lang="en-GB" sz="5393"/>
              <a:t>Building the Scottish Approach to Change: evidence base</a:t>
            </a:r>
          </a:p>
        </p:txBody>
      </p:sp>
      <p:graphicFrame>
        <p:nvGraphicFramePr>
          <p:cNvPr id="5" name="Content Placeholder 4">
            <a:extLst>
              <a:ext uri="{FF2B5EF4-FFF2-40B4-BE49-F238E27FC236}">
                <a16:creationId xmlns:a16="http://schemas.microsoft.com/office/drawing/2014/main" id="{367399CA-69B9-06D6-4C22-EDAE1355FFD5}"/>
              </a:ext>
            </a:extLst>
          </p:cNvPr>
          <p:cNvGraphicFramePr>
            <a:graphicFrameLocks noGrp="1"/>
          </p:cNvGraphicFramePr>
          <p:nvPr>
            <p:ph sz="quarter" idx="12"/>
          </p:nvPr>
        </p:nvGraphicFramePr>
        <p:xfrm>
          <a:off x="2219843" y="2146385"/>
          <a:ext cx="13170453" cy="69246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2745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792D55-8B42-F2CE-800F-3EF786024104}"/>
              </a:ext>
            </a:extLst>
          </p:cNvPr>
          <p:cNvSpPr>
            <a:spLocks noGrp="1"/>
          </p:cNvSpPr>
          <p:nvPr>
            <p:ph type="title"/>
          </p:nvPr>
        </p:nvSpPr>
        <p:spPr>
          <a:xfrm>
            <a:off x="630915" y="480436"/>
            <a:ext cx="16348309" cy="723300"/>
          </a:xfrm>
        </p:spPr>
        <p:txBody>
          <a:bodyPr/>
          <a:lstStyle/>
          <a:p>
            <a:r>
              <a:rPr lang="en-GB" sz="5393"/>
              <a:t>Building the Scottish Approach to Change: approach</a:t>
            </a:r>
          </a:p>
        </p:txBody>
      </p:sp>
      <p:sp>
        <p:nvSpPr>
          <p:cNvPr id="6" name="TextBox 5">
            <a:extLst>
              <a:ext uri="{FF2B5EF4-FFF2-40B4-BE49-F238E27FC236}">
                <a16:creationId xmlns:a16="http://schemas.microsoft.com/office/drawing/2014/main" id="{88B9076B-1C71-9F90-63ED-58C9F2A11222}"/>
              </a:ext>
            </a:extLst>
          </p:cNvPr>
          <p:cNvSpPr txBox="1"/>
          <p:nvPr/>
        </p:nvSpPr>
        <p:spPr>
          <a:xfrm>
            <a:off x="759828" y="2349405"/>
            <a:ext cx="10429920" cy="7579528"/>
          </a:xfrm>
          <a:prstGeom prst="rect">
            <a:avLst/>
          </a:prstGeom>
          <a:noFill/>
        </p:spPr>
        <p:txBody>
          <a:bodyPr wrap="square" lIns="176101" tIns="88051" rIns="176101" bIns="88051" anchor="t">
            <a:spAutoFit/>
          </a:bodyPr>
          <a:lstStyle/>
          <a:p>
            <a:pPr>
              <a:lnSpc>
                <a:spcPct val="107000"/>
              </a:lnSpc>
            </a:pPr>
            <a:r>
              <a:rPr lang="en-GB" sz="3467">
                <a:ea typeface="Calibri" panose="020F0502020204030204" pitchFamily="34" charset="0"/>
                <a:cs typeface="Arial" panose="020B0604020202020204" pitchFamily="34" charset="0"/>
              </a:rPr>
              <a:t>We have built the Scottish Approach to Change through:</a:t>
            </a:r>
          </a:p>
          <a:p>
            <a:pPr marL="550326" indent="-550326">
              <a:lnSpc>
                <a:spcPct val="107000"/>
              </a:lnSpc>
              <a:buFont typeface="Arial" panose="020B0604020202020204" pitchFamily="34" charset="0"/>
              <a:buChar char="•"/>
            </a:pPr>
            <a:endParaRPr lang="en-GB" sz="3467"/>
          </a:p>
          <a:p>
            <a:pPr marL="550326" indent="-550326">
              <a:lnSpc>
                <a:spcPct val="107000"/>
              </a:lnSpc>
              <a:buFont typeface="Arial" panose="020B0604020202020204" pitchFamily="34" charset="0"/>
              <a:buChar char="•"/>
            </a:pPr>
            <a:r>
              <a:rPr lang="en-GB" sz="3467"/>
              <a:t>Being </a:t>
            </a:r>
            <a:r>
              <a:rPr lang="en-GB" sz="3467" b="1"/>
              <a:t>curious</a:t>
            </a:r>
          </a:p>
          <a:p>
            <a:pPr marL="550326" indent="-550326">
              <a:lnSpc>
                <a:spcPct val="107000"/>
              </a:lnSpc>
              <a:buFont typeface="Arial" panose="020B0604020202020204" pitchFamily="34" charset="0"/>
              <a:buChar char="•"/>
            </a:pPr>
            <a:r>
              <a:rPr lang="en-GB" sz="3467" b="1"/>
              <a:t>Learning</a:t>
            </a:r>
            <a:r>
              <a:rPr lang="en-GB" sz="3467"/>
              <a:t> and </a:t>
            </a:r>
            <a:r>
              <a:rPr lang="en-GB" sz="3467" b="1"/>
              <a:t>adapting</a:t>
            </a:r>
            <a:r>
              <a:rPr lang="en-GB" sz="3467"/>
              <a:t> as we go</a:t>
            </a:r>
          </a:p>
          <a:p>
            <a:pPr marL="550326" indent="-550326">
              <a:lnSpc>
                <a:spcPct val="107000"/>
              </a:lnSpc>
              <a:buFont typeface="Arial" panose="020B0604020202020204" pitchFamily="34" charset="0"/>
              <a:buChar char="•"/>
            </a:pPr>
            <a:r>
              <a:rPr lang="en-GB" sz="3467" b="1"/>
              <a:t>Involving</a:t>
            </a:r>
            <a:r>
              <a:rPr lang="en-GB" sz="3467"/>
              <a:t> and </a:t>
            </a:r>
            <a:r>
              <a:rPr lang="en-GB" sz="3467" b="1"/>
              <a:t>engaging</a:t>
            </a:r>
            <a:r>
              <a:rPr lang="en-GB" sz="3467"/>
              <a:t> a wide range of stakeholders</a:t>
            </a:r>
          </a:p>
          <a:p>
            <a:pPr marL="550326" indent="-550326">
              <a:lnSpc>
                <a:spcPct val="107000"/>
              </a:lnSpc>
              <a:buFont typeface="Arial" panose="020B0604020202020204" pitchFamily="34" charset="0"/>
              <a:buChar char="•"/>
            </a:pPr>
            <a:r>
              <a:rPr lang="en-GB" sz="3467"/>
              <a:t>Drawing on </a:t>
            </a:r>
            <a:r>
              <a:rPr lang="en-GB" sz="3467" b="1"/>
              <a:t>real world experience                          </a:t>
            </a:r>
            <a:r>
              <a:rPr lang="en-GB" sz="3467"/>
              <a:t>(including from our pathfinder sites)</a:t>
            </a:r>
          </a:p>
          <a:p>
            <a:pPr marL="550326" indent="-550326">
              <a:lnSpc>
                <a:spcPct val="107000"/>
              </a:lnSpc>
              <a:buFont typeface="Arial" panose="020B0604020202020204" pitchFamily="34" charset="0"/>
              <a:buChar char="•"/>
            </a:pPr>
            <a:r>
              <a:rPr lang="en-GB" sz="3467" b="1"/>
              <a:t>Collaboration</a:t>
            </a:r>
            <a:r>
              <a:rPr lang="en-GB" sz="3467"/>
              <a:t> with partners</a:t>
            </a:r>
          </a:p>
          <a:p>
            <a:pPr marL="550326" indent="-550326">
              <a:lnSpc>
                <a:spcPct val="107000"/>
              </a:lnSpc>
              <a:buFont typeface="Arial" panose="020B0604020202020204" pitchFamily="34" charset="0"/>
              <a:buChar char="•"/>
            </a:pPr>
            <a:endParaRPr lang="en-GB" sz="3467"/>
          </a:p>
          <a:p>
            <a:pPr>
              <a:lnSpc>
                <a:spcPct val="107000"/>
              </a:lnSpc>
            </a:pPr>
            <a:r>
              <a:rPr lang="en-GB" sz="3467"/>
              <a:t>This has been built with the same ethos we hope people will use for doing change </a:t>
            </a:r>
            <a:endParaRPr lang="en-GB" sz="3467">
              <a:ea typeface="Calibri"/>
              <a:cs typeface="Calibri"/>
            </a:endParaRPr>
          </a:p>
        </p:txBody>
      </p:sp>
      <p:grpSp>
        <p:nvGrpSpPr>
          <p:cNvPr id="22" name="Group 21">
            <a:extLst>
              <a:ext uri="{FF2B5EF4-FFF2-40B4-BE49-F238E27FC236}">
                <a16:creationId xmlns:a16="http://schemas.microsoft.com/office/drawing/2014/main" id="{3EE9FC5A-6F56-739E-839B-8E29D2EA6A2B}"/>
              </a:ext>
            </a:extLst>
          </p:cNvPr>
          <p:cNvGrpSpPr>
            <a:grpSpLocks noChangeAspect="1"/>
          </p:cNvGrpSpPr>
          <p:nvPr/>
        </p:nvGrpSpPr>
        <p:grpSpPr>
          <a:xfrm>
            <a:off x="11802270" y="3101072"/>
            <a:ext cx="4159875" cy="4927495"/>
            <a:chOff x="5187889" y="2583909"/>
            <a:chExt cx="2888094" cy="3421027"/>
          </a:xfrm>
        </p:grpSpPr>
        <p:grpSp>
          <p:nvGrpSpPr>
            <p:cNvPr id="23" name="Group 22">
              <a:extLst>
                <a:ext uri="{FF2B5EF4-FFF2-40B4-BE49-F238E27FC236}">
                  <a16:creationId xmlns:a16="http://schemas.microsoft.com/office/drawing/2014/main" id="{93CD2BB6-3E94-EAEF-6ECE-FE22D88E56DD}"/>
                </a:ext>
              </a:extLst>
            </p:cNvPr>
            <p:cNvGrpSpPr/>
            <p:nvPr/>
          </p:nvGrpSpPr>
          <p:grpSpPr>
            <a:xfrm>
              <a:off x="7213504" y="3011584"/>
              <a:ext cx="862479" cy="2192826"/>
              <a:chOff x="8815454" y="3435697"/>
              <a:chExt cx="862479" cy="2192826"/>
            </a:xfrm>
            <a:solidFill>
              <a:srgbClr val="018B80"/>
            </a:solidFill>
          </p:grpSpPr>
          <p:sp>
            <p:nvSpPr>
              <p:cNvPr id="33" name="Oval 32">
                <a:extLst>
                  <a:ext uri="{FF2B5EF4-FFF2-40B4-BE49-F238E27FC236}">
                    <a16:creationId xmlns:a16="http://schemas.microsoft.com/office/drawing/2014/main" id="{ACFD2545-B925-C100-C085-B69B04C22F06}"/>
                  </a:ext>
                </a:extLst>
              </p:cNvPr>
              <p:cNvSpPr/>
              <p:nvPr/>
            </p:nvSpPr>
            <p:spPr>
              <a:xfrm>
                <a:off x="8886693" y="3435697"/>
                <a:ext cx="720000" cy="7200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467"/>
              </a:p>
            </p:txBody>
          </p:sp>
          <p:sp>
            <p:nvSpPr>
              <p:cNvPr id="34" name="Flowchart: Delay 33">
                <a:extLst>
                  <a:ext uri="{FF2B5EF4-FFF2-40B4-BE49-F238E27FC236}">
                    <a16:creationId xmlns:a16="http://schemas.microsoft.com/office/drawing/2014/main" id="{644A7D5D-0274-2BDE-9227-A0BB73227C6B}"/>
                  </a:ext>
                </a:extLst>
              </p:cNvPr>
              <p:cNvSpPr/>
              <p:nvPr/>
            </p:nvSpPr>
            <p:spPr>
              <a:xfrm rot="16200000">
                <a:off x="8526694" y="4477284"/>
                <a:ext cx="1439999" cy="862479"/>
              </a:xfrm>
              <a:prstGeom prst="flowChartDelay">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467"/>
              </a:p>
            </p:txBody>
          </p:sp>
        </p:grpSp>
        <p:grpSp>
          <p:nvGrpSpPr>
            <p:cNvPr id="24" name="Group 23">
              <a:extLst>
                <a:ext uri="{FF2B5EF4-FFF2-40B4-BE49-F238E27FC236}">
                  <a16:creationId xmlns:a16="http://schemas.microsoft.com/office/drawing/2014/main" id="{B0D0B60E-0813-D337-C965-ACB29E481581}"/>
                </a:ext>
              </a:extLst>
            </p:cNvPr>
            <p:cNvGrpSpPr/>
            <p:nvPr/>
          </p:nvGrpSpPr>
          <p:grpSpPr>
            <a:xfrm>
              <a:off x="5998794" y="2583909"/>
              <a:ext cx="862479" cy="2192826"/>
              <a:chOff x="6356074" y="2337021"/>
              <a:chExt cx="862479" cy="2192826"/>
            </a:xfrm>
            <a:solidFill>
              <a:srgbClr val="266375"/>
            </a:solidFill>
          </p:grpSpPr>
          <p:sp>
            <p:nvSpPr>
              <p:cNvPr id="31" name="Oval 30">
                <a:extLst>
                  <a:ext uri="{FF2B5EF4-FFF2-40B4-BE49-F238E27FC236}">
                    <a16:creationId xmlns:a16="http://schemas.microsoft.com/office/drawing/2014/main" id="{DB0A9718-B16F-982C-C616-6826F41CF9F3}"/>
                  </a:ext>
                </a:extLst>
              </p:cNvPr>
              <p:cNvSpPr/>
              <p:nvPr/>
            </p:nvSpPr>
            <p:spPr>
              <a:xfrm>
                <a:off x="6427313" y="2337021"/>
                <a:ext cx="720000" cy="7200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467"/>
              </a:p>
            </p:txBody>
          </p:sp>
          <p:sp>
            <p:nvSpPr>
              <p:cNvPr id="32" name="Flowchart: Delay 31">
                <a:extLst>
                  <a:ext uri="{FF2B5EF4-FFF2-40B4-BE49-F238E27FC236}">
                    <a16:creationId xmlns:a16="http://schemas.microsoft.com/office/drawing/2014/main" id="{F3B8AD8D-F3B7-F8CE-139B-DDED5797E471}"/>
                  </a:ext>
                </a:extLst>
              </p:cNvPr>
              <p:cNvSpPr/>
              <p:nvPr/>
            </p:nvSpPr>
            <p:spPr>
              <a:xfrm rot="16200000">
                <a:off x="6067314" y="3378608"/>
                <a:ext cx="1439999" cy="862479"/>
              </a:xfrm>
              <a:prstGeom prst="flowChartDelay">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467"/>
              </a:p>
            </p:txBody>
          </p:sp>
        </p:grpSp>
        <p:grpSp>
          <p:nvGrpSpPr>
            <p:cNvPr id="25" name="Group 24">
              <a:extLst>
                <a:ext uri="{FF2B5EF4-FFF2-40B4-BE49-F238E27FC236}">
                  <a16:creationId xmlns:a16="http://schemas.microsoft.com/office/drawing/2014/main" id="{7A6101EE-4D40-0AA3-CD90-A2F20DA12FE1}"/>
                </a:ext>
              </a:extLst>
            </p:cNvPr>
            <p:cNvGrpSpPr/>
            <p:nvPr/>
          </p:nvGrpSpPr>
          <p:grpSpPr>
            <a:xfrm>
              <a:off x="6430033" y="3812110"/>
              <a:ext cx="862479" cy="2192826"/>
              <a:chOff x="7543824" y="3435697"/>
              <a:chExt cx="862479" cy="2192826"/>
            </a:xfrm>
            <a:solidFill>
              <a:srgbClr val="0E96B5"/>
            </a:solidFill>
          </p:grpSpPr>
          <p:sp>
            <p:nvSpPr>
              <p:cNvPr id="29" name="Oval 28">
                <a:extLst>
                  <a:ext uri="{FF2B5EF4-FFF2-40B4-BE49-F238E27FC236}">
                    <a16:creationId xmlns:a16="http://schemas.microsoft.com/office/drawing/2014/main" id="{B0CFEEFF-71A0-AB95-F914-844DE9BFCE10}"/>
                  </a:ext>
                </a:extLst>
              </p:cNvPr>
              <p:cNvSpPr/>
              <p:nvPr/>
            </p:nvSpPr>
            <p:spPr>
              <a:xfrm>
                <a:off x="7615063" y="3435697"/>
                <a:ext cx="720000" cy="7200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467"/>
              </a:p>
            </p:txBody>
          </p:sp>
          <p:sp>
            <p:nvSpPr>
              <p:cNvPr id="30" name="Flowchart: Delay 29">
                <a:extLst>
                  <a:ext uri="{FF2B5EF4-FFF2-40B4-BE49-F238E27FC236}">
                    <a16:creationId xmlns:a16="http://schemas.microsoft.com/office/drawing/2014/main" id="{1CB5DEEA-1223-86C3-FB6D-800B315F5109}"/>
                  </a:ext>
                </a:extLst>
              </p:cNvPr>
              <p:cNvSpPr/>
              <p:nvPr/>
            </p:nvSpPr>
            <p:spPr>
              <a:xfrm rot="16200000">
                <a:off x="7255064" y="4477284"/>
                <a:ext cx="1439999" cy="862479"/>
              </a:xfrm>
              <a:prstGeom prst="flowChartDelay">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467"/>
              </a:p>
            </p:txBody>
          </p:sp>
        </p:grpSp>
        <p:grpSp>
          <p:nvGrpSpPr>
            <p:cNvPr id="26" name="Group 25">
              <a:extLst>
                <a:ext uri="{FF2B5EF4-FFF2-40B4-BE49-F238E27FC236}">
                  <a16:creationId xmlns:a16="http://schemas.microsoft.com/office/drawing/2014/main" id="{3F6B2F33-BC25-CBA1-4D2B-C0EECF56B650}"/>
                </a:ext>
              </a:extLst>
            </p:cNvPr>
            <p:cNvGrpSpPr/>
            <p:nvPr/>
          </p:nvGrpSpPr>
          <p:grpSpPr>
            <a:xfrm>
              <a:off x="5187889" y="3437855"/>
              <a:ext cx="862479" cy="2192826"/>
              <a:chOff x="5087165" y="3422881"/>
              <a:chExt cx="862479" cy="2192826"/>
            </a:xfrm>
          </p:grpSpPr>
          <p:sp>
            <p:nvSpPr>
              <p:cNvPr id="27" name="Oval 26">
                <a:extLst>
                  <a:ext uri="{FF2B5EF4-FFF2-40B4-BE49-F238E27FC236}">
                    <a16:creationId xmlns:a16="http://schemas.microsoft.com/office/drawing/2014/main" id="{C40DF01F-94B4-5B41-2255-B47DF94A0B32}"/>
                  </a:ext>
                </a:extLst>
              </p:cNvPr>
              <p:cNvSpPr/>
              <p:nvPr/>
            </p:nvSpPr>
            <p:spPr>
              <a:xfrm>
                <a:off x="5158404" y="3422881"/>
                <a:ext cx="720000" cy="720000"/>
              </a:xfrm>
              <a:prstGeom prst="ellipse">
                <a:avLst/>
              </a:prstGeom>
              <a:solidFill>
                <a:srgbClr val="582C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467"/>
              </a:p>
            </p:txBody>
          </p:sp>
          <p:sp>
            <p:nvSpPr>
              <p:cNvPr id="28" name="Flowchart: Delay 27">
                <a:extLst>
                  <a:ext uri="{FF2B5EF4-FFF2-40B4-BE49-F238E27FC236}">
                    <a16:creationId xmlns:a16="http://schemas.microsoft.com/office/drawing/2014/main" id="{4174FF84-696B-B935-F1E4-D689BF57F8AF}"/>
                  </a:ext>
                </a:extLst>
              </p:cNvPr>
              <p:cNvSpPr/>
              <p:nvPr/>
            </p:nvSpPr>
            <p:spPr>
              <a:xfrm rot="16200000">
                <a:off x="4798405" y="4464468"/>
                <a:ext cx="1439999" cy="862479"/>
              </a:xfrm>
              <a:prstGeom prst="flowChartDelay">
                <a:avLst/>
              </a:prstGeom>
              <a:solidFill>
                <a:srgbClr val="582C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467"/>
              </a:p>
            </p:txBody>
          </p:sp>
        </p:grpSp>
      </p:grpSp>
    </p:spTree>
    <p:extLst>
      <p:ext uri="{BB962C8B-B14F-4D97-AF65-F5344CB8AC3E}">
        <p14:creationId xmlns:p14="http://schemas.microsoft.com/office/powerpoint/2010/main" val="3278772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DA140-E383-9EB8-E3B1-3396587D261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8983527-C3C7-2742-A600-23E37E0539AF}"/>
              </a:ext>
            </a:extLst>
          </p:cNvPr>
          <p:cNvSpPr>
            <a:spLocks noGrp="1"/>
          </p:cNvSpPr>
          <p:nvPr>
            <p:ph type="title"/>
          </p:nvPr>
        </p:nvSpPr>
        <p:spPr>
          <a:xfrm>
            <a:off x="646802" y="516015"/>
            <a:ext cx="16716860" cy="723300"/>
          </a:xfrm>
        </p:spPr>
        <p:txBody>
          <a:bodyPr/>
          <a:lstStyle/>
          <a:p>
            <a:r>
              <a:rPr lang="en-GB" sz="5393" dirty="0">
                <a:latin typeface="Calibri" panose="020F0502020204030204" pitchFamily="34" charset="0"/>
                <a:ea typeface="Calibri" panose="020F0502020204030204" pitchFamily="34" charset="0"/>
                <a:cs typeface="Calibri" panose="020F0502020204030204" pitchFamily="34" charset="0"/>
              </a:rPr>
              <a:t>Scottish Approach to Change</a:t>
            </a:r>
          </a:p>
        </p:txBody>
      </p:sp>
      <p:pic>
        <p:nvPicPr>
          <p:cNvPr id="4" name="Picture 3" descr="A diagram of a diagram">
            <a:extLst>
              <a:ext uri="{FF2B5EF4-FFF2-40B4-BE49-F238E27FC236}">
                <a16:creationId xmlns:a16="http://schemas.microsoft.com/office/drawing/2014/main" id="{93CA77A6-02F1-3CE7-D9BA-EE25222433D8}"/>
              </a:ext>
            </a:extLst>
          </p:cNvPr>
          <p:cNvPicPr>
            <a:picLocks noChangeAspect="1"/>
          </p:cNvPicPr>
          <p:nvPr/>
        </p:nvPicPr>
        <p:blipFill>
          <a:blip r:embed="rId3"/>
          <a:stretch>
            <a:fillRect/>
          </a:stretch>
        </p:blipFill>
        <p:spPr>
          <a:xfrm>
            <a:off x="3646091" y="2330972"/>
            <a:ext cx="10317956" cy="6876528"/>
          </a:xfrm>
          <a:prstGeom prst="rect">
            <a:avLst/>
          </a:prstGeom>
        </p:spPr>
      </p:pic>
    </p:spTree>
    <p:extLst>
      <p:ext uri="{BB962C8B-B14F-4D97-AF65-F5344CB8AC3E}">
        <p14:creationId xmlns:p14="http://schemas.microsoft.com/office/powerpoint/2010/main" val="3075703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49A5E-51B3-6153-615B-189EC0030417}"/>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3ED736F-BB29-A8E6-579E-A46F7E8CE74E}"/>
              </a:ext>
            </a:extLst>
          </p:cNvPr>
          <p:cNvSpPr>
            <a:spLocks noGrp="1"/>
          </p:cNvSpPr>
          <p:nvPr>
            <p:ph type="title"/>
          </p:nvPr>
        </p:nvSpPr>
        <p:spPr>
          <a:xfrm>
            <a:off x="646802" y="516015"/>
            <a:ext cx="16716860" cy="723300"/>
          </a:xfrm>
        </p:spPr>
        <p:txBody>
          <a:bodyPr/>
          <a:lstStyle/>
          <a:p>
            <a:r>
              <a:rPr lang="en-GB" sz="5393" dirty="0">
                <a:latin typeface="Calibri" panose="020F0502020204030204" pitchFamily="34" charset="0"/>
                <a:ea typeface="Calibri" panose="020F0502020204030204" pitchFamily="34" charset="0"/>
                <a:cs typeface="Calibri" panose="020F0502020204030204" pitchFamily="34" charset="0"/>
              </a:rPr>
              <a:t>Scottish Approach to Change: enablers</a:t>
            </a:r>
          </a:p>
        </p:txBody>
      </p:sp>
      <p:pic>
        <p:nvPicPr>
          <p:cNvPr id="16" name="Picture 15">
            <a:extLst>
              <a:ext uri="{FF2B5EF4-FFF2-40B4-BE49-F238E27FC236}">
                <a16:creationId xmlns:a16="http://schemas.microsoft.com/office/drawing/2014/main" id="{5917C639-43C2-8DC5-9EB9-F3B5F9E2E5E3}"/>
              </a:ext>
            </a:extLst>
          </p:cNvPr>
          <p:cNvPicPr>
            <a:picLocks noChangeAspect="1"/>
          </p:cNvPicPr>
          <p:nvPr/>
        </p:nvPicPr>
        <p:blipFill>
          <a:blip r:embed="rId3"/>
          <a:srcRect l="28028" t="20805" r="25601" b="19992"/>
          <a:stretch>
            <a:fillRect/>
          </a:stretch>
        </p:blipFill>
        <p:spPr>
          <a:xfrm>
            <a:off x="11702003" y="2952633"/>
            <a:ext cx="5175207" cy="5162887"/>
          </a:xfrm>
          <a:prstGeom prst="rect">
            <a:avLst/>
          </a:prstGeom>
        </p:spPr>
      </p:pic>
      <p:sp>
        <p:nvSpPr>
          <p:cNvPr id="18" name="TextBox 17">
            <a:extLst>
              <a:ext uri="{FF2B5EF4-FFF2-40B4-BE49-F238E27FC236}">
                <a16:creationId xmlns:a16="http://schemas.microsoft.com/office/drawing/2014/main" id="{C3A1D71E-AFD7-91CF-F91E-782BDF160CB1}"/>
              </a:ext>
            </a:extLst>
          </p:cNvPr>
          <p:cNvSpPr txBox="1"/>
          <p:nvPr/>
        </p:nvSpPr>
        <p:spPr>
          <a:xfrm>
            <a:off x="12310656" y="8701729"/>
            <a:ext cx="3957902" cy="688256"/>
          </a:xfrm>
          <a:prstGeom prst="rect">
            <a:avLst/>
          </a:prstGeom>
          <a:noFill/>
        </p:spPr>
        <p:txBody>
          <a:bodyPr wrap="square" lIns="36000" tIns="36000" rIns="36000" bIns="3600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565456"/>
                </a:solidFill>
                <a:effectLst/>
                <a:uLnTx/>
                <a:uFillTx/>
                <a:latin typeface="Calibri"/>
                <a:ea typeface="+mn-ea"/>
                <a:cs typeface="+mn-cs"/>
              </a:rPr>
              <a:t>© Healthcare Improvement Scotland. Published: 2025</a:t>
            </a:r>
          </a:p>
        </p:txBody>
      </p:sp>
      <p:sp>
        <p:nvSpPr>
          <p:cNvPr id="20" name="TextBox 19">
            <a:extLst>
              <a:ext uri="{FF2B5EF4-FFF2-40B4-BE49-F238E27FC236}">
                <a16:creationId xmlns:a16="http://schemas.microsoft.com/office/drawing/2014/main" id="{FD7F6CF2-93DE-6935-A385-C92FE170C333}"/>
              </a:ext>
            </a:extLst>
          </p:cNvPr>
          <p:cNvSpPr txBox="1"/>
          <p:nvPr/>
        </p:nvSpPr>
        <p:spPr>
          <a:xfrm>
            <a:off x="562257" y="2382558"/>
            <a:ext cx="10691758" cy="6663299"/>
          </a:xfrm>
          <a:prstGeom prst="rect">
            <a:avLst/>
          </a:prstGeom>
          <a:noFill/>
        </p:spPr>
        <p:txBody>
          <a:bodyPr wrap="square">
            <a:spAutoFit/>
          </a:bodyPr>
          <a:lstStyle/>
          <a:p>
            <a:pPr marL="571500" lvl="0" indent="-571500">
              <a:lnSpc>
                <a:spcPct val="108000"/>
              </a:lnSpc>
              <a:spcAft>
                <a:spcPts val="1200"/>
              </a:spcAft>
              <a:buFont typeface="Arial" panose="020B0604020202020204" pitchFamily="34" charset="0"/>
              <a:buChar char="•"/>
            </a:pPr>
            <a:r>
              <a:rPr lang="en-GB" sz="3600" b="1" dirty="0">
                <a:solidFill>
                  <a:srgbClr val="403E40"/>
                </a:solidFill>
                <a:latin typeface="Calibri" panose="020F0502020204030204" pitchFamily="34" charset="0"/>
                <a:ea typeface="Calibri" panose="020F0502020204030204" pitchFamily="34" charset="0"/>
                <a:cs typeface="Calibri" panose="020F0502020204030204" pitchFamily="34" charset="0"/>
              </a:rPr>
              <a:t>Clear vision and purpose </a:t>
            </a: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 providing direction, motivation, and alignment</a:t>
            </a:r>
          </a:p>
          <a:p>
            <a:pPr marL="571500" lvl="0" indent="-571500">
              <a:lnSpc>
                <a:spcPct val="108000"/>
              </a:lnSpc>
              <a:spcAft>
                <a:spcPts val="1200"/>
              </a:spcAft>
              <a:buFont typeface="Arial" panose="020B0604020202020204" pitchFamily="34" charset="0"/>
              <a:buChar char="•"/>
            </a:pPr>
            <a:r>
              <a:rPr lang="en-GB" sz="3600" b="1" dirty="0">
                <a:solidFill>
                  <a:srgbClr val="403E40"/>
                </a:solidFill>
                <a:latin typeface="Calibri" panose="020F0502020204030204" pitchFamily="34" charset="0"/>
                <a:ea typeface="Calibri" panose="020F0502020204030204" pitchFamily="34" charset="0"/>
                <a:cs typeface="Calibri" panose="020F0502020204030204" pitchFamily="34" charset="0"/>
              </a:rPr>
              <a:t>Leadership and culture </a:t>
            </a: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 setting a vision, and inspiring and empowering others</a:t>
            </a:r>
          </a:p>
          <a:p>
            <a:pPr marL="571500" lvl="0" indent="-571500">
              <a:lnSpc>
                <a:spcPct val="108000"/>
              </a:lnSpc>
              <a:spcAft>
                <a:spcPts val="1200"/>
              </a:spcAft>
              <a:buFont typeface="Arial" panose="020B0604020202020204" pitchFamily="34" charset="0"/>
              <a:buChar char="•"/>
            </a:pPr>
            <a:r>
              <a:rPr lang="en-GB" sz="3600" b="1" dirty="0">
                <a:solidFill>
                  <a:srgbClr val="403E40"/>
                </a:solidFill>
                <a:latin typeface="Calibri" panose="020F0502020204030204" pitchFamily="34" charset="0"/>
                <a:ea typeface="Calibri" panose="020F0502020204030204" pitchFamily="34" charset="0"/>
                <a:cs typeface="Calibri" panose="020F0502020204030204" pitchFamily="34" charset="0"/>
              </a:rPr>
              <a:t>People led </a:t>
            </a: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 meaningfully engaging and involving people to help meet their needs</a:t>
            </a:r>
          </a:p>
          <a:p>
            <a:pPr marL="571500" lvl="0" indent="-571500">
              <a:lnSpc>
                <a:spcPct val="108000"/>
              </a:lnSpc>
              <a:spcAft>
                <a:spcPts val="1200"/>
              </a:spcAft>
              <a:buFont typeface="Arial" panose="020B0604020202020204" pitchFamily="34" charset="0"/>
              <a:buChar char="•"/>
            </a:pPr>
            <a:r>
              <a:rPr lang="en-GB" sz="3600" b="1" dirty="0">
                <a:solidFill>
                  <a:srgbClr val="403E40"/>
                </a:solidFill>
                <a:latin typeface="Calibri" panose="020F0502020204030204" pitchFamily="34" charset="0"/>
                <a:ea typeface="Calibri" panose="020F0502020204030204" pitchFamily="34" charset="0"/>
                <a:cs typeface="Calibri" panose="020F0502020204030204" pitchFamily="34" charset="0"/>
              </a:rPr>
              <a:t>Process rigour</a:t>
            </a: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 – going through a structured process to ensure high-quality outcomes</a:t>
            </a:r>
          </a:p>
          <a:p>
            <a:pPr marL="571500" indent="-571500">
              <a:lnSpc>
                <a:spcPct val="108000"/>
              </a:lnSpc>
              <a:spcAft>
                <a:spcPts val="1200"/>
              </a:spcAft>
              <a:buFont typeface="Arial" panose="020B0604020202020204" pitchFamily="34" charset="0"/>
              <a:buChar char="•"/>
            </a:pPr>
            <a:r>
              <a:rPr lang="en-GB" sz="3600" b="1" dirty="0">
                <a:solidFill>
                  <a:srgbClr val="403E40"/>
                </a:solidFill>
                <a:latin typeface="Calibri" panose="020F0502020204030204" pitchFamily="34" charset="0"/>
                <a:ea typeface="Calibri" panose="020F0502020204030204" pitchFamily="34" charset="0"/>
                <a:cs typeface="Calibri" panose="020F0502020204030204" pitchFamily="34" charset="0"/>
              </a:rPr>
              <a:t>Learning system </a:t>
            </a:r>
            <a:r>
              <a:rPr lang="en-GB" sz="3600" dirty="0">
                <a:solidFill>
                  <a:srgbClr val="403E40"/>
                </a:solidFill>
                <a:latin typeface="Calibri" panose="020F0502020204030204" pitchFamily="34" charset="0"/>
                <a:ea typeface="Calibri" panose="020F0502020204030204" pitchFamily="34" charset="0"/>
                <a:cs typeface="Calibri" panose="020F0502020204030204" pitchFamily="34" charset="0"/>
              </a:rPr>
              <a:t>– sharing learning and knowledge to support improvement and better outcomes</a:t>
            </a:r>
          </a:p>
        </p:txBody>
      </p:sp>
    </p:spTree>
    <p:extLst>
      <p:ext uri="{BB962C8B-B14F-4D97-AF65-F5344CB8AC3E}">
        <p14:creationId xmlns:p14="http://schemas.microsoft.com/office/powerpoint/2010/main" val="2402892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8CEF8-24CB-A417-FB2C-1A64726B778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42E0DDB-A5BF-E106-DC49-1610E0064572}"/>
              </a:ext>
            </a:extLst>
          </p:cNvPr>
          <p:cNvSpPr>
            <a:spLocks noGrp="1"/>
          </p:cNvSpPr>
          <p:nvPr>
            <p:ph type="title"/>
          </p:nvPr>
        </p:nvSpPr>
        <p:spPr>
          <a:xfrm>
            <a:off x="646802" y="516015"/>
            <a:ext cx="16716860" cy="723300"/>
          </a:xfrm>
        </p:spPr>
        <p:txBody>
          <a:bodyPr/>
          <a:lstStyle/>
          <a:p>
            <a:r>
              <a:rPr lang="en-GB" sz="5393" dirty="0">
                <a:latin typeface="Calibri" panose="020F0502020204030204" pitchFamily="34" charset="0"/>
                <a:ea typeface="Calibri" panose="020F0502020204030204" pitchFamily="34" charset="0"/>
                <a:cs typeface="Calibri" panose="020F0502020204030204" pitchFamily="34" charset="0"/>
              </a:rPr>
              <a:t>Scottish Approach to Change: steps</a:t>
            </a:r>
          </a:p>
        </p:txBody>
      </p:sp>
      <p:pic>
        <p:nvPicPr>
          <p:cNvPr id="20" name="Picture 19">
            <a:extLst>
              <a:ext uri="{FF2B5EF4-FFF2-40B4-BE49-F238E27FC236}">
                <a16:creationId xmlns:a16="http://schemas.microsoft.com/office/drawing/2014/main" id="{6496D84D-E42D-B47C-BBE2-EAB9ECF5D019}"/>
              </a:ext>
            </a:extLst>
          </p:cNvPr>
          <p:cNvPicPr>
            <a:picLocks noChangeAspect="1"/>
          </p:cNvPicPr>
          <p:nvPr/>
        </p:nvPicPr>
        <p:blipFill>
          <a:blip r:embed="rId3"/>
          <a:srcRect/>
          <a:stretch/>
        </p:blipFill>
        <p:spPr>
          <a:xfrm>
            <a:off x="1317664" y="1679204"/>
            <a:ext cx="14974810" cy="8424916"/>
          </a:xfrm>
          <a:prstGeom prst="rect">
            <a:avLst/>
          </a:prstGeom>
        </p:spPr>
      </p:pic>
    </p:spTree>
    <p:extLst>
      <p:ext uri="{BB962C8B-B14F-4D97-AF65-F5344CB8AC3E}">
        <p14:creationId xmlns:p14="http://schemas.microsoft.com/office/powerpoint/2010/main" val="6648615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DE44A9E93C50439054935E1C1CDA69" ma:contentTypeVersion="13" ma:contentTypeDescription="Create a new document." ma:contentTypeScope="" ma:versionID="76a739d9039fd73efb6cf264f4709a5c">
  <xsd:schema xmlns:xsd="http://www.w3.org/2001/XMLSchema" xmlns:xs="http://www.w3.org/2001/XMLSchema" xmlns:p="http://schemas.microsoft.com/office/2006/metadata/properties" xmlns:ns2="a4326fe6-89bf-4fe1-aab9-79742e212883" xmlns:ns3="c45bf8d7-b08a-4e09-b65b-7de9a18e19ce" targetNamespace="http://schemas.microsoft.com/office/2006/metadata/properties" ma:root="true" ma:fieldsID="fce246982f785bc3d86795865f2b9e21" ns2:_="" ns3:_="">
    <xsd:import namespace="a4326fe6-89bf-4fe1-aab9-79742e212883"/>
    <xsd:import namespace="c45bf8d7-b08a-4e09-b65b-7de9a18e19c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326fe6-89bf-4fe1-aab9-79742e2128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45bf8d7-b08a-4e09-b65b-7de9a18e19c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02577f5-d4eb-4d6d-8622-8af9c0837732}" ma:internalName="TaxCatchAll" ma:showField="CatchAllData" ma:web="c45bf8d7-b08a-4e09-b65b-7de9a18e19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4326fe6-89bf-4fe1-aab9-79742e212883">
      <Terms xmlns="http://schemas.microsoft.com/office/infopath/2007/PartnerControls"/>
    </lcf76f155ced4ddcb4097134ff3c332f>
    <TaxCatchAll xmlns="c45bf8d7-b08a-4e09-b65b-7de9a18e19ce" xsi:nil="true"/>
  </documentManagement>
</p:properties>
</file>

<file path=customXml/itemProps1.xml><?xml version="1.0" encoding="utf-8"?>
<ds:datastoreItem xmlns:ds="http://schemas.openxmlformats.org/officeDocument/2006/customXml" ds:itemID="{F8333E3B-BF4A-41AE-8DF1-B3CD173C061D}">
  <ds:schemaRefs>
    <ds:schemaRef ds:uri="http://schemas.microsoft.com/sharepoint/v3/contenttype/forms"/>
  </ds:schemaRefs>
</ds:datastoreItem>
</file>

<file path=customXml/itemProps2.xml><?xml version="1.0" encoding="utf-8"?>
<ds:datastoreItem xmlns:ds="http://schemas.openxmlformats.org/officeDocument/2006/customXml" ds:itemID="{0682D77D-080E-4063-8124-AC074C1D94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326fe6-89bf-4fe1-aab9-79742e212883"/>
    <ds:schemaRef ds:uri="c45bf8d7-b08a-4e09-b65b-7de9a18e19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9A0649B-F78C-4C61-9753-2DDAAF4E7289}">
  <ds:schemaRefs>
    <ds:schemaRef ds:uri="a4326fe6-89bf-4fe1-aab9-79742e212883"/>
    <ds:schemaRef ds:uri="http://schemas.microsoft.com/office/2006/documentManagement/types"/>
    <ds:schemaRef ds:uri="c45bf8d7-b08a-4e09-b65b-7de9a18e19ce"/>
    <ds:schemaRef ds:uri="http://purl.org/dc/elements/1.1/"/>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www.w3.org/XML/1998/namespace"/>
    <ds:schemaRef ds:uri="http://purl.org/dc/terms/"/>
  </ds:schemaRefs>
</ds:datastoreItem>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emplate>Office Theme</Template>
  <TotalTime>1310</TotalTime>
  <Words>2649</Words>
  <PresentationFormat>Custom</PresentationFormat>
  <Paragraphs>202</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Arial</vt:lpstr>
      <vt:lpstr>Calibri</vt:lpstr>
      <vt:lpstr>Segoe UI</vt:lpstr>
      <vt:lpstr>Times New Roman</vt:lpstr>
      <vt:lpstr>Office Theme</vt:lpstr>
      <vt:lpstr>PowerPoint Presentation</vt:lpstr>
      <vt:lpstr>What is change?</vt:lpstr>
      <vt:lpstr>What drives our need for change?</vt:lpstr>
      <vt:lpstr>Building the Scottish Approach to Change: principles</vt:lpstr>
      <vt:lpstr>Building the Scottish Approach to Change: evidence base</vt:lpstr>
      <vt:lpstr>Building the Scottish Approach to Change: approach</vt:lpstr>
      <vt:lpstr>Scottish Approach to Change</vt:lpstr>
      <vt:lpstr>Scottish Approach to Change: enablers</vt:lpstr>
      <vt:lpstr>Scottish Approach to Change: steps</vt:lpstr>
      <vt:lpstr>Scottish Approach to Change: Quality Management</vt:lpstr>
      <vt:lpstr>Available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erms:created xsi:type="dcterms:W3CDTF">2026-05-27T14:38:10Z</dcterms:created>
  <dcterms:modified xsi:type="dcterms:W3CDTF">2026-07-29T10:33:27Z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0x010100E0DE44A9E93C50439054935E1C1CDA69</vt:lpwstr>
  </property>
  <property fmtid="{D5CDD505-2E9C-101B-9397-08002B2CF9AE}" pid="3" name="MediaServiceImageTags">
    <vt:lpwstr/>
  </property>
</Properties>
</file>