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4"/>
    <p:sldMasterId id="2147483686" r:id="rId5"/>
  </p:sldMasterIdLst>
  <p:notesMasterIdLst>
    <p:notesMasterId r:id="rId94"/>
  </p:notesMasterIdLst>
  <p:sldIdLst>
    <p:sldId id="1782" r:id="rId6"/>
    <p:sldId id="1879" r:id="rId7"/>
    <p:sldId id="1873" r:id="rId8"/>
    <p:sldId id="1849" r:id="rId9"/>
    <p:sldId id="304" r:id="rId10"/>
    <p:sldId id="305" r:id="rId11"/>
    <p:sldId id="306" r:id="rId12"/>
    <p:sldId id="313" r:id="rId13"/>
    <p:sldId id="314" r:id="rId14"/>
    <p:sldId id="315" r:id="rId15"/>
    <p:sldId id="316" r:id="rId16"/>
    <p:sldId id="307" r:id="rId17"/>
    <p:sldId id="317" r:id="rId18"/>
    <p:sldId id="309" r:id="rId19"/>
    <p:sldId id="310" r:id="rId20"/>
    <p:sldId id="311" r:id="rId21"/>
    <p:sldId id="312" r:id="rId22"/>
    <p:sldId id="1880" r:id="rId23"/>
    <p:sldId id="1843" r:id="rId24"/>
    <p:sldId id="1844" r:id="rId25"/>
    <p:sldId id="1845" r:id="rId26"/>
    <p:sldId id="1846" r:id="rId27"/>
    <p:sldId id="1847" r:id="rId28"/>
    <p:sldId id="1874" r:id="rId29"/>
    <p:sldId id="1875" r:id="rId30"/>
    <p:sldId id="1876" r:id="rId31"/>
    <p:sldId id="1877" r:id="rId32"/>
    <p:sldId id="1878" r:id="rId33"/>
    <p:sldId id="1890" r:id="rId34"/>
    <p:sldId id="1891" r:id="rId35"/>
    <p:sldId id="1892" r:id="rId36"/>
    <p:sldId id="1893" r:id="rId37"/>
    <p:sldId id="1894" r:id="rId38"/>
    <p:sldId id="1897" r:id="rId39"/>
    <p:sldId id="1898" r:id="rId40"/>
    <p:sldId id="1899" r:id="rId41"/>
    <p:sldId id="1900" r:id="rId42"/>
    <p:sldId id="1901" r:id="rId43"/>
    <p:sldId id="1902" r:id="rId44"/>
    <p:sldId id="1903" r:id="rId45"/>
    <p:sldId id="1904" r:id="rId46"/>
    <p:sldId id="1905" r:id="rId47"/>
    <p:sldId id="1906" r:id="rId48"/>
    <p:sldId id="1907" r:id="rId49"/>
    <p:sldId id="1908" r:id="rId50"/>
    <p:sldId id="1909" r:id="rId51"/>
    <p:sldId id="1910" r:id="rId52"/>
    <p:sldId id="1911" r:id="rId53"/>
    <p:sldId id="1881" r:id="rId54"/>
    <p:sldId id="1885" r:id="rId55"/>
    <p:sldId id="1889" r:id="rId56"/>
    <p:sldId id="1883" r:id="rId57"/>
    <p:sldId id="1886" r:id="rId58"/>
    <p:sldId id="1887" r:id="rId59"/>
    <p:sldId id="1882" r:id="rId60"/>
    <p:sldId id="1884" r:id="rId61"/>
    <p:sldId id="1888" r:id="rId62"/>
    <p:sldId id="1912" r:id="rId63"/>
    <p:sldId id="1913" r:id="rId64"/>
    <p:sldId id="1914" r:id="rId65"/>
    <p:sldId id="1915" r:id="rId66"/>
    <p:sldId id="1916" r:id="rId67"/>
    <p:sldId id="1917" r:id="rId68"/>
    <p:sldId id="1918" r:id="rId69"/>
    <p:sldId id="1919" r:id="rId70"/>
    <p:sldId id="1920" r:id="rId71"/>
    <p:sldId id="1921" r:id="rId72"/>
    <p:sldId id="1922" r:id="rId73"/>
    <p:sldId id="1923" r:id="rId74"/>
    <p:sldId id="1924" r:id="rId75"/>
    <p:sldId id="1925" r:id="rId76"/>
    <p:sldId id="1926" r:id="rId77"/>
    <p:sldId id="1927" r:id="rId78"/>
    <p:sldId id="1895" r:id="rId79"/>
    <p:sldId id="1928" r:id="rId80"/>
    <p:sldId id="1929" r:id="rId81"/>
    <p:sldId id="1930" r:id="rId82"/>
    <p:sldId id="1931" r:id="rId83"/>
    <p:sldId id="308" r:id="rId84"/>
    <p:sldId id="1932" r:id="rId85"/>
    <p:sldId id="1933" r:id="rId86"/>
    <p:sldId id="1934" r:id="rId87"/>
    <p:sldId id="1935" r:id="rId88"/>
    <p:sldId id="1936" r:id="rId89"/>
    <p:sldId id="1937" r:id="rId90"/>
    <p:sldId id="1938" r:id="rId91"/>
    <p:sldId id="1939" r:id="rId92"/>
    <p:sldId id="1940" r:id="rId9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F2B882-D13B-36CE-B8C0-ACD58FB25E5D}" name="GRATION, Viv (NHS DUMFRIES AND GALLOWAY)" initials="GG" userId="S::viv.gration@dg.nhs.scot::90530a4d-dd08-4c53-8867-20dca1e1ec1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380"/>
    <a:srgbClr val="004685"/>
    <a:srgbClr val="008D80"/>
    <a:srgbClr val="602365"/>
    <a:srgbClr val="189DD9"/>
    <a:srgbClr val="00A2E5"/>
    <a:srgbClr val="FFFFFF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DEFE1-651D-422E-B9CC-7C5C5D9F684D}" v="8" dt="2026-04-24T12:05:05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2252" autoAdjust="0"/>
  </p:normalViewPr>
  <p:slideViewPr>
    <p:cSldViewPr snapToGrid="0">
      <p:cViewPr varScale="1">
        <p:scale>
          <a:sx n="135" d="100"/>
          <a:sy n="135" d="100"/>
        </p:scale>
        <p:origin x="882" y="108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85.xml"/><Relationship Id="rId95" Type="http://schemas.openxmlformats.org/officeDocument/2006/relationships/commentAuthors" Target="commentAuthors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microsoft.com/office/2015/10/relationships/revisionInfo" Target="revisionInfo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9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9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7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1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E83B7-278F-6545-9C62-E36EB068C0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72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1613-7019-DFE2-84EA-DC830C2BD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E920AB-AA48-C18F-53FB-F5123DFF5C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E618A-0D02-55AE-B045-F91D5BD1B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C542-065B-756F-50B3-93FA6335E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0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38AF0-B289-59C2-E547-CC4983B4C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7517F6-B2E5-154F-A130-8BE8F6C86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D96719-C579-EFEE-E6DE-CF82B929F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0C3AE-847B-6197-2A9B-5F55404C51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7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59EC3-E3F1-07D8-BC45-EC232E399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10EE70-FC41-E7CD-7A54-16CA78712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0B398-1A9D-C383-8520-99211288B5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400BE-A966-E9A1-F228-E4CC211F89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E93E9-2327-43CD-ABFF-0A37CDAD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BB7C1-1E64-25C7-71AA-4A5915BEC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C46CAE-BAD9-210C-78D9-A878983EC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D41B-4099-E09D-6354-5EE245918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13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47B76-E24D-0A6A-DF43-A71669BA3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06BA60-7E60-F764-9189-DB9AA3855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3601A6-D52A-EBF0-CA33-B4F5344D2F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24241-A104-14F4-3CCF-59D3088F46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0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71C10-A680-9615-2CAD-01B310BC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2469"/>
            <a:ext cx="9144000" cy="1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" y="953"/>
            <a:ext cx="9152000" cy="5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22"/>
            <a:ext cx="9144000" cy="862479"/>
          </a:xfrm>
          <a:prstGeom prst="rect">
            <a:avLst/>
          </a:prstGeom>
          <a:gradFill>
            <a:gsLst>
              <a:gs pos="0">
                <a:srgbClr val="602365"/>
              </a:gs>
              <a:gs pos="55000">
                <a:srgbClr val="008D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30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1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1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8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/>
            </a:lvl1pPr>
            <a:lvl2pPr>
              <a:buClr>
                <a:srgbClr val="014380"/>
              </a:buClr>
              <a:defRPr/>
            </a:lvl2pPr>
            <a:lvl3pPr>
              <a:buClr>
                <a:srgbClr val="014380"/>
              </a:buClr>
              <a:defRPr/>
            </a:lvl3pPr>
            <a:lvl4pPr>
              <a:buClr>
                <a:srgbClr val="014380"/>
              </a:buClr>
              <a:defRPr/>
            </a:lvl4pPr>
            <a:lvl5pPr>
              <a:buClr>
                <a:srgbClr val="01438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gradFill>
              <a:gsLst>
                <a:gs pos="0">
                  <a:srgbClr val="602365"/>
                </a:gs>
                <a:gs pos="58000">
                  <a:srgbClr val="008D80"/>
                </a:gs>
                <a:gs pos="100000">
                  <a:srgbClr val="189DD9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gradFill>
            <a:gsLst>
              <a:gs pos="0">
                <a:srgbClr val="602365"/>
              </a:gs>
              <a:gs pos="55000">
                <a:srgbClr val="008D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  <p:sldLayoutId id="2147483693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28.png"/><Relationship Id="rId4" Type="http://schemas.openxmlformats.org/officeDocument/2006/relationships/image" Target="../media/image29.png"/><Relationship Id="rId9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lareh\AppData\Local\Microsoft\Windows\INetCache\Content.MSO\4EE77CEC.tmp">
            <a:extLst>
              <a:ext uri="{FF2B5EF4-FFF2-40B4-BE49-F238E27FC236}">
                <a16:creationId xmlns:a16="http://schemas.microsoft.com/office/drawing/2014/main" id="{7661433B-9AE7-E0BD-6DE1-05292B01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1" y="260692"/>
            <a:ext cx="1636048" cy="4938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5ADB90-ACC9-C777-3370-4F41256A273A}"/>
              </a:ext>
            </a:extLst>
          </p:cNvPr>
          <p:cNvSpPr txBox="1"/>
          <p:nvPr/>
        </p:nvSpPr>
        <p:spPr>
          <a:xfrm>
            <a:off x="357461" y="1397414"/>
            <a:ext cx="824251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14380"/>
                </a:solidFill>
              </a:rPr>
              <a:t>Scottish Approach to Change</a:t>
            </a:r>
          </a:p>
          <a:p>
            <a:r>
              <a:rPr lang="en-GB" sz="3200" b="1" dirty="0">
                <a:solidFill>
                  <a:srgbClr val="014380"/>
                </a:solidFill>
              </a:rPr>
              <a:t>Slides that can be used</a:t>
            </a:r>
          </a:p>
          <a:p>
            <a:r>
              <a:rPr lang="en-GB" sz="2800" dirty="0">
                <a:solidFill>
                  <a:srgbClr val="014380"/>
                </a:solidFill>
              </a:rPr>
              <a:t>Last updated 24 April 2026</a:t>
            </a:r>
          </a:p>
          <a:p>
            <a:endParaRPr lang="en-GB" sz="4000" dirty="0">
              <a:solidFill>
                <a:srgbClr val="01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CEA60-E154-8A61-0C7A-0CE686A5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C80F16-43E8-7009-8360-487075CC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0" cy="44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001AFA-1790-6A03-D932-2C21DE54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5DC007-7E9E-3FC4-B46F-0123C8CDA7F3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7EA8C1F-F883-C698-ED76-82B3D10D1432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BD2747-08F9-18F4-B36E-791AFDA3304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841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38A01-84D4-F34F-4C7B-5839580CA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7A7A4F-23B1-FDDD-D4A2-641A9E46E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0" cy="4427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2C7187-31AA-5CBF-E73A-21E9C8F4C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2757A-CFFB-68BA-0187-2749CF41F149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9706C3D-8DBE-C881-6A23-AE9781BDBCDD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4D2199-06A1-FB67-8098-6F58CCAA18D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2244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F31A3D-490E-1377-4BB7-C2A3BAF5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3"/>
            <a:ext cx="7869831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62500-8947-C4C7-0698-6510C17AF0BC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74FD11-80D7-6CC2-3445-B58AA061E0E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27344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3C85-2558-E043-37B8-A8BCC6B3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E3FCD-7AB9-0C44-CBE4-4E781AFA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CFA421-3C88-7C0E-67E0-B4DC6307BE88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5B5F85-42BB-D25F-926E-A05581D80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94022C-8AE2-1BB5-1104-B06C6C0E9D2B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B9155F9-00A6-542A-7380-A55A4DB81587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1695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50373-6D62-5C0B-92A0-A40C1224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3A0C97-1768-698C-9BB7-D71B26604A60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A0C4CC-EB7C-73D0-22EB-24D4B109DD4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6777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A7759-EDE4-A533-FDC0-8705947A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085" y="357944"/>
            <a:ext cx="7869830" cy="4427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3E891-4BF4-A1A8-E4B5-88BF1943783B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DB09513-E81B-CE09-5202-C5DD6FB557D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1659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D6020-C8D9-23B8-AE62-05DE6923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196100-1236-78A6-F98A-EC4F3F555429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A9BC2F-7F48-940B-8BA7-E49BE5A9A02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50627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98D19-76AE-393B-FBB7-FB5264BC45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7744" y="358314"/>
            <a:ext cx="7868513" cy="4426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86F8F-3454-1BF4-622F-99E561F58EE5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F096C-03D0-2D32-76BB-678DAFBA2881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5174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8559D-258C-AC64-B209-DDF460EA1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71763-2980-2DE6-F476-F24DD8D53066}"/>
              </a:ext>
            </a:extLst>
          </p:cNvPr>
          <p:cNvSpPr txBox="1"/>
          <p:nvPr/>
        </p:nvSpPr>
        <p:spPr>
          <a:xfrm>
            <a:off x="2793999" y="2156251"/>
            <a:ext cx="5899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Enablers of Quality and Change</a:t>
            </a:r>
          </a:p>
        </p:txBody>
      </p:sp>
      <p:pic>
        <p:nvPicPr>
          <p:cNvPr id="4" name="Picture 3" descr="A person pushing a ball on a staircase&#10;&#10;AI-generated content may be incorrect.">
            <a:extLst>
              <a:ext uri="{FF2B5EF4-FFF2-40B4-BE49-F238E27FC236}">
                <a16:creationId xmlns:a16="http://schemas.microsoft.com/office/drawing/2014/main" id="{37D90C8B-D2AC-AE26-7A5C-8809ED64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42" y="1498600"/>
            <a:ext cx="2091257" cy="20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24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9A71-0C26-23C8-3E9B-17A1C842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2429"/>
            <a:ext cx="8488800" cy="375571"/>
          </a:xfrm>
        </p:spPr>
        <p:txBody>
          <a:bodyPr/>
          <a:lstStyle/>
          <a:p>
            <a:r>
              <a:rPr lang="en-GB" dirty="0"/>
              <a:t>Clear vision and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BA519-D823-CDB3-8050-FE3FFB646246}"/>
              </a:ext>
            </a:extLst>
          </p:cNvPr>
          <p:cNvSpPr txBox="1"/>
          <p:nvPr/>
        </p:nvSpPr>
        <p:spPr>
          <a:xfrm>
            <a:off x="3660856" y="1259150"/>
            <a:ext cx="49071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Define a clear vision and purpose that drives your change.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Unites us and builds momentum behind a single direction.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tangible and actionable, it doesn’t shy away from hard choices.</a:t>
            </a:r>
          </a:p>
        </p:txBody>
      </p:sp>
      <p:pic>
        <p:nvPicPr>
          <p:cNvPr id="7" name="Picture 6" descr="A blue and purple star on a white circle&#10;&#10;AI-generated content may be incorrect.">
            <a:extLst>
              <a:ext uri="{FF2B5EF4-FFF2-40B4-BE49-F238E27FC236}">
                <a16:creationId xmlns:a16="http://schemas.microsoft.com/office/drawing/2014/main" id="{CAD9CCA5-1A72-20D9-8908-DF667E98A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464742"/>
            <a:ext cx="2967557" cy="29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4329F-625E-EB58-F461-E8B3512242C4}"/>
              </a:ext>
            </a:extLst>
          </p:cNvPr>
          <p:cNvSpPr txBox="1"/>
          <p:nvPr/>
        </p:nvSpPr>
        <p:spPr>
          <a:xfrm>
            <a:off x="450743" y="2156251"/>
            <a:ext cx="824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Scottish Approach to Change</a:t>
            </a:r>
          </a:p>
        </p:txBody>
      </p:sp>
    </p:spTree>
    <p:extLst>
      <p:ext uri="{BB962C8B-B14F-4D97-AF65-F5344CB8AC3E}">
        <p14:creationId xmlns:p14="http://schemas.microsoft.com/office/powerpoint/2010/main" val="159517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F5E5-E8EC-8F3A-5E91-6C2A0477B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rigour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73FDA-C4A6-CF58-5FB9-DA560F55DE0D}"/>
              </a:ext>
            </a:extLst>
          </p:cNvPr>
          <p:cNvSpPr txBox="1"/>
          <p:nvPr/>
        </p:nvSpPr>
        <p:spPr>
          <a:xfrm>
            <a:off x="3187589" y="1257711"/>
            <a:ext cx="574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Outline a rigorous approach to how you understand change.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Adds clarity to we are doing, when and why - it brings calm to the noise of change.</a:t>
            </a:r>
          </a:p>
          <a:p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Helps increase our confidence in decision making, supporting momentum in uncertainty and complexity.</a:t>
            </a:r>
          </a:p>
        </p:txBody>
      </p:sp>
      <p:pic>
        <p:nvPicPr>
          <p:cNvPr id="7" name="Picture 6" descr="A circle with arrows and numbers&#10;&#10;AI-generated content may be incorrect.">
            <a:extLst>
              <a:ext uri="{FF2B5EF4-FFF2-40B4-BE49-F238E27FC236}">
                <a16:creationId xmlns:a16="http://schemas.microsoft.com/office/drawing/2014/main" id="{58A89FC9-05D7-E4D4-203A-2B27CFD4F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401242"/>
            <a:ext cx="2889839" cy="28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1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3546E-596A-4799-7178-3C4EBBBE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and culture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6C0973-FE70-D694-9934-047F9CB47336}"/>
              </a:ext>
            </a:extLst>
          </p:cNvPr>
          <p:cNvSpPr txBox="1"/>
          <p:nvPr/>
        </p:nvSpPr>
        <p:spPr>
          <a:xfrm>
            <a:off x="3187589" y="1257711"/>
            <a:ext cx="5747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Create the conditions for change to thrive through setting the right culture and leadership.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Sets the vision, empowers others and unblocks barriers to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Sees leaders stepping into change, playing an active role.</a:t>
            </a:r>
          </a:p>
        </p:txBody>
      </p:sp>
      <p:pic>
        <p:nvPicPr>
          <p:cNvPr id="7" name="Picture 6" descr="A group of hands in a circle&#10;&#10;AI-generated content may be incorrect.">
            <a:extLst>
              <a:ext uri="{FF2B5EF4-FFF2-40B4-BE49-F238E27FC236}">
                <a16:creationId xmlns:a16="http://schemas.microsoft.com/office/drawing/2014/main" id="{FE32BE77-9D33-C46E-6561-B3EBC4466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16702"/>
            <a:ext cx="2698338" cy="26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0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6483-DDE8-0345-9826-4AFF969D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7530"/>
            <a:ext cx="8488800" cy="375571"/>
          </a:xfrm>
        </p:spPr>
        <p:txBody>
          <a:bodyPr/>
          <a:lstStyle/>
          <a:p>
            <a:r>
              <a:rPr lang="en-GB" dirty="0"/>
              <a:t>People-led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DAFA47-E46B-9029-37AF-532A0A37337E}"/>
              </a:ext>
            </a:extLst>
          </p:cNvPr>
          <p:cNvSpPr txBox="1"/>
          <p:nvPr/>
        </p:nvSpPr>
        <p:spPr>
          <a:xfrm>
            <a:off x="3159119" y="1095786"/>
            <a:ext cx="57476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Take a people-led approach by inviting people to design and deliver change together. It values:</a:t>
            </a:r>
            <a:endParaRPr lang="en-GB" sz="2200" b="1" dirty="0"/>
          </a:p>
          <a:p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Meaningful engagement as vital, not an additional ‘thing to do’.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People articulating their own needs and supports them to do so meaningfully.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needs of people over the needs of the system - services belong to people.</a:t>
            </a:r>
          </a:p>
        </p:txBody>
      </p:sp>
      <p:pic>
        <p:nvPicPr>
          <p:cNvPr id="9" name="Picture 8" descr="A blue and white circle with people connected&#10;&#10;AI-generated content may be incorrect.">
            <a:extLst>
              <a:ext uri="{FF2B5EF4-FFF2-40B4-BE49-F238E27FC236}">
                <a16:creationId xmlns:a16="http://schemas.microsoft.com/office/drawing/2014/main" id="{CCBBCC1B-E2F4-6B79-E57B-D9A5F2F1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40886"/>
            <a:ext cx="2526226" cy="25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2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AA50-A03A-2E9B-3183-32F17BAF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2095A-21F1-0271-F621-1CD158900484}"/>
              </a:ext>
            </a:extLst>
          </p:cNvPr>
          <p:cNvSpPr txBox="1"/>
          <p:nvPr/>
        </p:nvSpPr>
        <p:spPr>
          <a:xfrm>
            <a:off x="3187589" y="1124744"/>
            <a:ext cx="57476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Embed a learning culture to support your change programme sustainably. It:</a:t>
            </a:r>
            <a:endParaRPr lang="en-GB" sz="2400" b="1" dirty="0"/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a superpower – it unlocks knowledge, solutions, energy, momentum and brilliance.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Requires commitment, it challenges our engrained values and behaviours, and needs continued practice.</a:t>
            </a:r>
          </a:p>
        </p:txBody>
      </p:sp>
      <p:pic>
        <p:nvPicPr>
          <p:cNvPr id="7" name="Picture 6" descr="A stack of books in a white circle&#10;&#10;AI-generated content may be incorrect.">
            <a:extLst>
              <a:ext uri="{FF2B5EF4-FFF2-40B4-BE49-F238E27FC236}">
                <a16:creationId xmlns:a16="http://schemas.microsoft.com/office/drawing/2014/main" id="{026C2B8B-A751-81E1-F753-00A3EC6F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619122"/>
            <a:ext cx="2796896" cy="27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7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EA803-B63A-EA29-5490-42A52E4BB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73DD1-268B-101F-6BFC-BE9DA156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2429"/>
            <a:ext cx="8488800" cy="375571"/>
          </a:xfrm>
        </p:spPr>
        <p:txBody>
          <a:bodyPr/>
          <a:lstStyle/>
          <a:p>
            <a:r>
              <a:rPr lang="en-GB" dirty="0"/>
              <a:t>Clear vision and purpose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62C94-24B4-A2CA-825C-38AF3BF81490}"/>
              </a:ext>
            </a:extLst>
          </p:cNvPr>
          <p:cNvSpPr txBox="1"/>
          <p:nvPr/>
        </p:nvSpPr>
        <p:spPr>
          <a:xfrm>
            <a:off x="3495756" y="1868750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Clear vision and purpose</a:t>
            </a:r>
          </a:p>
          <a:p>
            <a:r>
              <a:rPr lang="en-GB" sz="2800" dirty="0"/>
              <a:t>Define a clear vision and purpose that drives your change. </a:t>
            </a:r>
          </a:p>
        </p:txBody>
      </p:sp>
      <p:pic>
        <p:nvPicPr>
          <p:cNvPr id="7" name="Picture 6" descr="A blue and purple star on a white circle&#10;&#10;AI-generated content may be incorrect.">
            <a:extLst>
              <a:ext uri="{FF2B5EF4-FFF2-40B4-BE49-F238E27FC236}">
                <a16:creationId xmlns:a16="http://schemas.microsoft.com/office/drawing/2014/main" id="{85C801E8-F544-124F-7AC8-A78C8474A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464742"/>
            <a:ext cx="2967557" cy="29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54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DC26-5549-99A7-852E-9642807F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2A3F-C6B4-2757-58AA-3AF28233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rigour </a:t>
            </a:r>
          </a:p>
        </p:txBody>
      </p:sp>
      <p:pic>
        <p:nvPicPr>
          <p:cNvPr id="7" name="Picture 6" descr="A circle with arrows and numbers&#10;&#10;AI-generated content may be incorrect.">
            <a:extLst>
              <a:ext uri="{FF2B5EF4-FFF2-40B4-BE49-F238E27FC236}">
                <a16:creationId xmlns:a16="http://schemas.microsoft.com/office/drawing/2014/main" id="{1BAF3C67-EF80-36DE-C739-408F72B3F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401242"/>
            <a:ext cx="2889839" cy="2889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A6DF1F-9C88-E184-AFA6-5A70E6054FBE}"/>
              </a:ext>
            </a:extLst>
          </p:cNvPr>
          <p:cNvSpPr txBox="1"/>
          <p:nvPr/>
        </p:nvSpPr>
        <p:spPr>
          <a:xfrm>
            <a:off x="3476166" y="2033850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Process rigour</a:t>
            </a:r>
          </a:p>
          <a:p>
            <a:r>
              <a:rPr lang="en-GB" sz="2800" dirty="0"/>
              <a:t>Outline a rigorous approach to how you understand change. </a:t>
            </a:r>
          </a:p>
        </p:txBody>
      </p:sp>
    </p:spTree>
    <p:extLst>
      <p:ext uri="{BB962C8B-B14F-4D97-AF65-F5344CB8AC3E}">
        <p14:creationId xmlns:p14="http://schemas.microsoft.com/office/powerpoint/2010/main" val="371240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01679-AD2E-C648-C91A-4784FAE54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0506E-8A6E-6C43-79CE-BF3F55C9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Leadership and culture </a:t>
            </a:r>
          </a:p>
        </p:txBody>
      </p:sp>
      <p:pic>
        <p:nvPicPr>
          <p:cNvPr id="7" name="Picture 6" descr="A group of hands in a circle&#10;&#10;AI-generated content may be incorrect.">
            <a:extLst>
              <a:ext uri="{FF2B5EF4-FFF2-40B4-BE49-F238E27FC236}">
                <a16:creationId xmlns:a16="http://schemas.microsoft.com/office/drawing/2014/main" id="{7B23EAAD-CB04-C02A-0481-B6CD0AF6E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16702"/>
            <a:ext cx="2698338" cy="2698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D00DA8-6909-5AD6-8503-EDF63F2CEF7F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Leadership and culture</a:t>
            </a:r>
          </a:p>
          <a:p>
            <a:r>
              <a:rPr lang="en-GB" sz="2800" dirty="0"/>
              <a:t>Create the conditions for change to thrive through setting the right culture and leadership.</a:t>
            </a:r>
          </a:p>
        </p:txBody>
      </p:sp>
    </p:spTree>
    <p:extLst>
      <p:ext uri="{BB962C8B-B14F-4D97-AF65-F5344CB8AC3E}">
        <p14:creationId xmlns:p14="http://schemas.microsoft.com/office/powerpoint/2010/main" val="1349731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2D12-1683-93F8-4766-1252344F2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1496-A723-181A-19C3-72AB07A7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77530"/>
            <a:ext cx="8488800" cy="375571"/>
          </a:xfrm>
        </p:spPr>
        <p:txBody>
          <a:bodyPr/>
          <a:lstStyle/>
          <a:p>
            <a:r>
              <a:rPr lang="en-GB" dirty="0"/>
              <a:t>People-led</a:t>
            </a:r>
          </a:p>
        </p:txBody>
      </p:sp>
      <p:pic>
        <p:nvPicPr>
          <p:cNvPr id="9" name="Picture 8" descr="A blue and white circle with people connected&#10;&#10;AI-generated content may be incorrect.">
            <a:extLst>
              <a:ext uri="{FF2B5EF4-FFF2-40B4-BE49-F238E27FC236}">
                <a16:creationId xmlns:a16="http://schemas.microsoft.com/office/drawing/2014/main" id="{A0C6F1E0-C9F9-F9CF-1498-79F5934C3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640886"/>
            <a:ext cx="2526226" cy="2526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44A042-65A0-239A-2CED-4CF03EF62691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People-led</a:t>
            </a:r>
          </a:p>
          <a:p>
            <a:r>
              <a:rPr lang="en-GB" sz="2800" dirty="0"/>
              <a:t>Take a people-led approach by inviting people to design and deliver change together. </a:t>
            </a:r>
          </a:p>
        </p:txBody>
      </p:sp>
    </p:spTree>
    <p:extLst>
      <p:ext uri="{BB962C8B-B14F-4D97-AF65-F5344CB8AC3E}">
        <p14:creationId xmlns:p14="http://schemas.microsoft.com/office/powerpoint/2010/main" val="108300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F9AF-22B5-D4AF-6DCC-5FC9ABAA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2B5DE-5044-16A2-CE50-10513C9B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system</a:t>
            </a:r>
          </a:p>
        </p:txBody>
      </p:sp>
      <p:pic>
        <p:nvPicPr>
          <p:cNvPr id="7" name="Picture 6" descr="A stack of books in a white circle&#10;&#10;AI-generated content may be incorrect.">
            <a:extLst>
              <a:ext uri="{FF2B5EF4-FFF2-40B4-BE49-F238E27FC236}">
                <a16:creationId xmlns:a16="http://schemas.microsoft.com/office/drawing/2014/main" id="{12EA5D4B-315A-D01A-DE1C-30BFED16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00" y="1619122"/>
            <a:ext cx="2796896" cy="2796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DBE98-9713-FD0C-2415-ADDBD20ABCAB}"/>
              </a:ext>
            </a:extLst>
          </p:cNvPr>
          <p:cNvSpPr txBox="1"/>
          <p:nvPr/>
        </p:nvSpPr>
        <p:spPr>
          <a:xfrm>
            <a:off x="3495756" y="1868750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Learning system</a:t>
            </a:r>
          </a:p>
          <a:p>
            <a:r>
              <a:rPr lang="en-GB" sz="2800" dirty="0"/>
              <a:t>Embed a learning culture to support your change programme sustainably. </a:t>
            </a:r>
          </a:p>
        </p:txBody>
      </p:sp>
    </p:spTree>
    <p:extLst>
      <p:ext uri="{BB962C8B-B14F-4D97-AF65-F5344CB8AC3E}">
        <p14:creationId xmlns:p14="http://schemas.microsoft.com/office/powerpoint/2010/main" val="351373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4FE73-5A5B-AB5E-4906-4FD9C7FD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2817DC5-A47B-43C0-2B26-0269325E0346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BFF1C281-A1D1-19A9-00D6-5408AB18D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B8B1F1-5D1A-CC9D-332B-30213160B69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63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610D-68CE-92AB-3884-34C43EFC9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Scottish Approach to Change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9E319674-9F87-AD62-078C-C4616BF8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46" y="870472"/>
            <a:ext cx="6411508" cy="42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32FD-198B-EE96-3422-62D36A08B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69CF73D-C54E-5030-910E-4ED32F659FF4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FCBB14AB-055D-7A94-A5AE-D10EBA2DB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D05E1D-DB95-6FAB-4AB9-8A48631043BC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C5B48E-2657-1CD4-07A9-BA9DF604FC65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BB96B2BF-3F30-F542-2DBC-8584A93EE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2E254B-B170-9ABB-0F64-655D73C02B77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99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A8EA6-2C07-0946-BC0F-7F26BC8F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9C212820-D355-2ADE-D75C-B4A6FBB13210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BCF43F0-13AD-3BB7-6044-0C722854E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2EFB5B-8341-08FA-8422-6AC8C3B511D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9E22A6-6DB0-41A3-84D9-6421908E9EA1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E98B9096-D450-D23E-F9C7-C965C64B5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D826A58-69E2-82AC-2DA3-4FF8B88FED95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2E7CFED-ABC4-401A-A54D-213204306163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F534EB75-3737-7C15-6805-A20705FF1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62CAD1-6277-D4CE-6B65-DAC6DDC4F96D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125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60AD6-4CFD-F14C-4B26-0E318138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432F5-FC40-C2B1-B2CB-96065E6C60A3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A626A735-680B-E60F-FC82-1B0768ABC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43D5F7-39AB-FC15-0729-92A4D55F956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1AABF8-617C-E4FE-AC74-07F23CDB00EB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27492013-A52C-4B79-4A81-4C5A56ACA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01BF2C-B465-1457-FF26-5A147A8F4AEA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3A5FDF-5738-4BC8-1E98-5AFAF499C566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25FB6ADD-726C-1870-CA36-E5C9FB0AB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3A935E-C3F9-6DB8-E790-DA75060339CD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B76A6E-25E6-BFE0-2B27-7DE535E67B17}"/>
              </a:ext>
            </a:extLst>
          </p:cNvPr>
          <p:cNvGrpSpPr/>
          <p:nvPr/>
        </p:nvGrpSpPr>
        <p:grpSpPr>
          <a:xfrm>
            <a:off x="5747252" y="4391100"/>
            <a:ext cx="1516616" cy="648000"/>
            <a:chOff x="6165091" y="4391100"/>
            <a:chExt cx="1516616" cy="648000"/>
          </a:xfrm>
        </p:grpSpPr>
        <p:pic>
          <p:nvPicPr>
            <p:cNvPr id="5" name="Picture 4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31EF7ED7-4758-CD2C-220B-CE4D9C32F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C5F219-0B9C-63EE-8E1F-B75C77CFC7B1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741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70B27-9B11-5D1E-5D52-75A648D7A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28A2AD9-7887-755B-983A-2E287E9B8C5D}"/>
              </a:ext>
            </a:extLst>
          </p:cNvPr>
          <p:cNvGrpSpPr/>
          <p:nvPr/>
        </p:nvGrpSpPr>
        <p:grpSpPr>
          <a:xfrm>
            <a:off x="120462" y="4391100"/>
            <a:ext cx="1560556" cy="648000"/>
            <a:chOff x="120462" y="4391100"/>
            <a:chExt cx="1560556" cy="648000"/>
          </a:xfrm>
        </p:grpSpPr>
        <p:pic>
          <p:nvPicPr>
            <p:cNvPr id="12" name="Picture 11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B2CB28A2-BAF0-8F86-80AC-3A399A344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AD6A7D-3C6B-5F0D-F9E6-1A11C7C4434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6BEB94-81D7-7058-217B-87140FEE586E}"/>
              </a:ext>
            </a:extLst>
          </p:cNvPr>
          <p:cNvGrpSpPr/>
          <p:nvPr/>
        </p:nvGrpSpPr>
        <p:grpSpPr>
          <a:xfrm>
            <a:off x="2021622" y="4391100"/>
            <a:ext cx="1462149" cy="648000"/>
            <a:chOff x="1870542" y="4391100"/>
            <a:chExt cx="1462149" cy="648000"/>
          </a:xfrm>
        </p:grpSpPr>
        <p:pic>
          <p:nvPicPr>
            <p:cNvPr id="11" name="Picture 10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CDE2168E-3F29-15C5-00A6-E2632920D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933FE70-C05A-B24E-4694-DFA4C589A65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48EC5-B4AB-4BF9-A039-9D21A4F9C07D}"/>
              </a:ext>
            </a:extLst>
          </p:cNvPr>
          <p:cNvGrpSpPr/>
          <p:nvPr/>
        </p:nvGrpSpPr>
        <p:grpSpPr>
          <a:xfrm>
            <a:off x="3824375" y="439110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6FEB2AF0-DCCB-AB77-3816-E106FAFF6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D83D73-6B2C-7B15-452A-A4FEC60FDD8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FF1CB2-D9EF-3EB4-7970-B7FF7F8F5C96}"/>
              </a:ext>
            </a:extLst>
          </p:cNvPr>
          <p:cNvGrpSpPr/>
          <p:nvPr/>
        </p:nvGrpSpPr>
        <p:grpSpPr>
          <a:xfrm>
            <a:off x="5747252" y="4391100"/>
            <a:ext cx="1516616" cy="648000"/>
            <a:chOff x="6165091" y="4391100"/>
            <a:chExt cx="1516616" cy="648000"/>
          </a:xfrm>
        </p:grpSpPr>
        <p:pic>
          <p:nvPicPr>
            <p:cNvPr id="5" name="Picture 4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DFAA3A0C-EFF6-2C61-2899-CB0DBAF6D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47F059-57A6-AF31-307E-8C62E42ADE16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9A22E9-6884-7B80-2EF8-5942A798E805}"/>
              </a:ext>
            </a:extLst>
          </p:cNvPr>
          <p:cNvGrpSpPr/>
          <p:nvPr/>
        </p:nvGrpSpPr>
        <p:grpSpPr>
          <a:xfrm>
            <a:off x="7604473" y="4391100"/>
            <a:ext cx="1419065" cy="648000"/>
            <a:chOff x="7604473" y="4391100"/>
            <a:chExt cx="1419065" cy="648000"/>
          </a:xfrm>
        </p:grpSpPr>
        <p:pic>
          <p:nvPicPr>
            <p:cNvPr id="7" name="Picture 6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45680F0F-B91A-853A-6755-866670A4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04473" y="4391100"/>
              <a:ext cx="648000" cy="648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BC5FE7-5619-2F79-EBAD-160945470C11}"/>
                </a:ext>
              </a:extLst>
            </p:cNvPr>
            <p:cNvSpPr txBox="1"/>
            <p:nvPr/>
          </p:nvSpPr>
          <p:spPr>
            <a:xfrm>
              <a:off x="8252473" y="4484267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9890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593E9-BB22-906E-7F89-EAECD55E1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17B762-8731-ACE5-26CE-0BD0CDE81402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7360D07E-C2E6-6981-C7EB-827745D19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BFCBC8-D563-6F03-400F-168A1F6A5FD3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934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F52B-94A6-08D4-42B8-8CC9B42BA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694CF1-25CC-B206-8C23-0F603BA4526C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3C1F20B-01A2-C8A9-831B-FFDC67D9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D7468D-9D65-B564-A11F-3880A029C6B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56B23-D477-5FEE-30E4-FC110D0DEC4E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56A79D35-17CF-2AFA-4CFF-64C378446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ED6724-40A8-4209-3464-76F09F9B63C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7522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14B05-B585-8E20-58D1-6780DAF20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07F4D9-B665-F601-4388-C7EA21393B4C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7B286CC-1DFD-3AA5-C58D-5E05643AC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A6312B-4AF3-3CF8-2500-A7C8ABFE5C55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18CE800-985B-EB8B-BB01-A76F9F51CD06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A71EB024-CC51-5F89-12D9-3FA5828CA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733F6E-835C-07C9-7087-31F48681210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FE1898-F692-B705-DBA5-7FA69F2F38B4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48DC12E3-0845-A305-9D82-9F55D5EFA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FA1FC2-9EBA-7252-BCAB-D421AF9C511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907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4A2D-2936-BF13-51EB-3FB43FC15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3A982E-6306-C088-2047-5E9318E40B72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1423D1DB-9AAC-D195-1D74-94A69F212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4CCE4-F954-513C-427C-0220A261EE95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0A3DDD-28AB-466E-7492-A8004CB002E3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74967562-61D4-D6DA-CED5-49B8B4A16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E7FD6D-41CA-14FF-A6D7-CA9E296C32E4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325D9D-775E-6CD0-7859-01336C18DFD2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C2C314C8-C2D1-F2B1-1081-525CEED60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B2EBEF-360B-4102-9CC7-07C1E9AD5628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976D2C-3580-6766-13C6-EBF4A03CF149}"/>
              </a:ext>
            </a:extLst>
          </p:cNvPr>
          <p:cNvGrpSpPr/>
          <p:nvPr/>
        </p:nvGrpSpPr>
        <p:grpSpPr>
          <a:xfrm>
            <a:off x="5728780" y="207027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864E9C9F-0190-8BF4-AF5A-79ABE5518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283C32-7BA8-1C24-90A4-1152E61F04FB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4332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9447-E585-1452-F627-4926D21C8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27BE5D-1E5C-5C87-A337-7EB52ADD63A1}"/>
              </a:ext>
            </a:extLst>
          </p:cNvPr>
          <p:cNvGrpSpPr/>
          <p:nvPr/>
        </p:nvGrpSpPr>
        <p:grpSpPr>
          <a:xfrm>
            <a:off x="101990" y="207027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DB8B5537-2A24-8C57-F982-3AB2DF25E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25F6C7F-EBB4-FDCE-BAF8-3BDDB114750F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FC212F9-5ACD-47D3-16EB-EF1A9A79F15A}"/>
              </a:ext>
            </a:extLst>
          </p:cNvPr>
          <p:cNvGrpSpPr/>
          <p:nvPr/>
        </p:nvGrpSpPr>
        <p:grpSpPr>
          <a:xfrm>
            <a:off x="2003150" y="207027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D45138F2-A111-00EE-3E7D-D36DE7AFE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FF2EFC7-5CF4-A952-E718-2A62AB26279B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CA0E8FA-4A13-B8CF-9F72-789D45DEF85F}"/>
              </a:ext>
            </a:extLst>
          </p:cNvPr>
          <p:cNvGrpSpPr/>
          <p:nvPr/>
        </p:nvGrpSpPr>
        <p:grpSpPr>
          <a:xfrm>
            <a:off x="3805903" y="207027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0250A11-67E2-A32A-627C-7DDBC836E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C794B-2683-AF2B-4F3C-C69006D84BA1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1875B2-6F5E-3F9F-9B24-945E87AD6940}"/>
              </a:ext>
            </a:extLst>
          </p:cNvPr>
          <p:cNvGrpSpPr/>
          <p:nvPr/>
        </p:nvGrpSpPr>
        <p:grpSpPr>
          <a:xfrm>
            <a:off x="5728780" y="207027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4F573892-0FF8-11CD-E45A-5302AED02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08E44A-4823-C7FD-70FF-412758F4866D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7446-926C-B638-1525-0B67E4DC274D}"/>
              </a:ext>
            </a:extLst>
          </p:cNvPr>
          <p:cNvGrpSpPr/>
          <p:nvPr/>
        </p:nvGrpSpPr>
        <p:grpSpPr>
          <a:xfrm>
            <a:off x="7586001" y="207027"/>
            <a:ext cx="1419065" cy="648000"/>
            <a:chOff x="7586001" y="207027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ACC663AA-0C3A-1ADF-6C8A-A593D5F3C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207027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FA9020-E3BF-30B2-D948-52441DF9B9EE}"/>
                </a:ext>
              </a:extLst>
            </p:cNvPr>
            <p:cNvSpPr txBox="1"/>
            <p:nvPr/>
          </p:nvSpPr>
          <p:spPr>
            <a:xfrm>
              <a:off x="8234001" y="269417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4259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9C677-73B5-C5B0-8684-4FBE7F1A9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BDD0DC-E06D-4A19-705A-7B981FB56762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1E9EAD53-0A21-38BE-D7FB-2FC5C6E20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692E9B-715F-DC9E-C792-F08C2000F664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093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663F-63D5-B5E8-ADCD-CE20F414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Enablers of Quality and Change </a:t>
            </a:r>
          </a:p>
        </p:txBody>
      </p:sp>
      <p:pic>
        <p:nvPicPr>
          <p:cNvPr id="5" name="Picture 4" descr="A diagram of quality assurance&#10;&#10;AI-generated content may be incorrect.">
            <a:extLst>
              <a:ext uri="{FF2B5EF4-FFF2-40B4-BE49-F238E27FC236}">
                <a16:creationId xmlns:a16="http://schemas.microsoft.com/office/drawing/2014/main" id="{F9ABDF53-D7F1-2889-DC7F-16F7AAD3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75" y="871603"/>
            <a:ext cx="4108450" cy="41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783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3D92-DB88-1235-BB5F-877264A9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23989D7-557F-A085-9019-11A976FF92A0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EA1FEAE0-A3CB-E252-EB7C-9229344EA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52BEBF-3181-5A27-0867-DCD5562E193E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7E70AB-E707-D2A9-A576-8200A71BCAF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6C9D037C-7960-8512-618D-4CA0F090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9960CD-0EC0-BD5E-F6BA-D36ABD185B7F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5920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69EE1-186E-8610-3D4A-30CA2054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79735C6-00D8-0282-3A44-5118A29787C2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D641130-A62E-C6FC-743A-EAF76337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4E6229-9582-58E6-317E-754EACD3F1CB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DA7E496-E51F-253E-4F9B-D9AAE92E66BC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989BB062-63FD-6D53-7241-CCD273BC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1EDBC6-EBF7-AC2E-151C-0D56433AEBD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08D6-C5CC-4864-7E5C-01D0691287C8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401FB9E-3ACE-82E7-F045-E9D4F656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027E9F-DFEB-A894-F843-F4CBD8A761BF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51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3B9EA-072C-49B3-9104-EF44B3EF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57F34C-FD24-9F78-9EB7-4EBAC45CB591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2CAB3C78-6666-0C50-986F-A5C496E68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0524B38-3BB7-6600-F03E-60F7FD19B6F4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067CAD-8261-DAFA-F973-BA9E35038AB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E068B4B9-53A5-EBA3-C390-C2DCE273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CCEF85-E222-BC3F-BF19-15D367286756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267610E-870B-F1A2-55CF-4D228A9826F1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193D81F2-277E-5D1F-E022-BD7895635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1C0B56-61DA-7CF5-65CE-3CA1901CF956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9D5203-9BFC-BDA8-CFD3-F963ABB0A1B1}"/>
              </a:ext>
            </a:extLst>
          </p:cNvPr>
          <p:cNvGrpSpPr/>
          <p:nvPr/>
        </p:nvGrpSpPr>
        <p:grpSpPr>
          <a:xfrm>
            <a:off x="5728780" y="4418810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6454E614-5BEB-A537-9831-27C74DBB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36EA6A-7388-B7A7-68BA-29B50A7D225C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087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1E2A8-1984-0586-255C-6456BB7D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C13613-BCB5-33F5-C450-F3B786FC080A}"/>
              </a:ext>
            </a:extLst>
          </p:cNvPr>
          <p:cNvGrpSpPr/>
          <p:nvPr/>
        </p:nvGrpSpPr>
        <p:grpSpPr>
          <a:xfrm>
            <a:off x="101990" y="4418810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9E57AC9A-CCDA-9C0B-A879-AE19A3E6B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AB7E1C-51A7-A19B-EEA0-11BFD025B1D1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7555B8-6C6A-C5A2-29E3-B63C7E7AB6C7}"/>
              </a:ext>
            </a:extLst>
          </p:cNvPr>
          <p:cNvGrpSpPr/>
          <p:nvPr/>
        </p:nvGrpSpPr>
        <p:grpSpPr>
          <a:xfrm>
            <a:off x="2003150" y="4418810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BDA2D6A5-97ED-202A-E3DC-A76643C2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E7FBCD-68AD-3929-D05A-4ED9046465D1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644EB9-27C6-379F-C7F0-13C2257C6CD4}"/>
              </a:ext>
            </a:extLst>
          </p:cNvPr>
          <p:cNvGrpSpPr/>
          <p:nvPr/>
        </p:nvGrpSpPr>
        <p:grpSpPr>
          <a:xfrm>
            <a:off x="3805903" y="4418810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C7831F9D-CC0F-F2AC-24C9-5931A61A7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965504-7393-A65B-EF7C-67ABAFA16FD3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9D2419-F310-F97B-6505-193DC4CFEDFC}"/>
              </a:ext>
            </a:extLst>
          </p:cNvPr>
          <p:cNvGrpSpPr/>
          <p:nvPr/>
        </p:nvGrpSpPr>
        <p:grpSpPr>
          <a:xfrm>
            <a:off x="5728780" y="4418810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992CD5B3-5C27-10A7-007F-AA9EF4268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A1F80C-9926-2423-7BBA-9F5218AFC7A1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E9A277-D24D-418B-2CC9-1531D6DC7509}"/>
              </a:ext>
            </a:extLst>
          </p:cNvPr>
          <p:cNvGrpSpPr/>
          <p:nvPr/>
        </p:nvGrpSpPr>
        <p:grpSpPr>
          <a:xfrm>
            <a:off x="7586001" y="4418810"/>
            <a:ext cx="1419065" cy="648000"/>
            <a:chOff x="7586001" y="4418810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BE74CF7D-4CEC-AFC9-7B5B-15C61ECCC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4418810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CF2294-0B5C-256E-FE1D-B8BA7D253BE6}"/>
                </a:ext>
              </a:extLst>
            </p:cNvPr>
            <p:cNvSpPr txBox="1"/>
            <p:nvPr/>
          </p:nvSpPr>
          <p:spPr>
            <a:xfrm>
              <a:off x="8234001" y="4511978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Learning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450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4668E8-8923-2E3F-316E-6B3128889C12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8F1E0D6E-5613-813D-BF04-DDCC874D4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DFA3B1-8555-4F68-3F66-1FEE72DCD220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2364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023D-FFCB-C53E-0AAD-629B2A60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FF2F7F5-5348-E8EB-5E62-90341AADC0F4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A1BD2905-057F-2395-3CBC-6EC58CAD1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464FFEA-4D9B-C49E-ECF2-F269197E2CA6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79B93-870C-7691-8A68-7AAE6B852173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71A37CD3-288B-438F-E562-1E3602566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A36AEA-A448-E9D8-91ED-EA4520153672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015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F4918-1738-89BD-A06C-D6A51CFA4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83339F-1E94-05F7-056F-FE96E7805860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C26057EC-B878-9934-468E-4FC8773D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8BA88B1-6D8A-30EF-2211-AD43CECAA6F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357CF77-336A-1D05-6FE0-1DA0933DB1D4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86113EE9-57C8-4FA8-CE3D-4E4B8AFA7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745499-1ACF-9860-90D3-7624DB448F8E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1211AD-917A-F7D3-C638-7C4D50B0F026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B59B9DB9-D7A1-9674-80C6-7164C16F0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ADEEF4-350B-31D8-BEB6-E43FCE2C37B5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873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342EF-BE3A-CC24-C80F-D844F4C6C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13303D7-D9CC-050E-148A-D7D88E0D0791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0765260C-9F88-3FA2-C1EB-6582748B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74293D-0885-BBCA-A811-280AD33FA051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DD0B80-017F-91FE-A831-0BC48B4FA8EE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60247688-334E-663D-0332-DEFEB7339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65EF2C-A7C2-CCAE-807B-06F8AD619D73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4AB443-6779-439B-6100-426A1CB942C5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9FC06750-53E2-649F-21CF-B94504C1F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DDC7F-C6C1-61F1-B2C6-B3C8FCB5322A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32B8E-DFB9-F36A-C910-5AC544B7D680}"/>
              </a:ext>
            </a:extLst>
          </p:cNvPr>
          <p:cNvGrpSpPr/>
          <p:nvPr/>
        </p:nvGrpSpPr>
        <p:grpSpPr>
          <a:xfrm>
            <a:off x="5728780" y="4206373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9808B623-51B1-529A-66CF-B3C4CC514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B7B7C4-3485-1A42-A284-59386B7C5C5B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People-led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880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0CDE0-95EB-BF6E-45E6-687AB0A63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29E986-9F72-AE35-F41F-2D930CEF5189}"/>
              </a:ext>
            </a:extLst>
          </p:cNvPr>
          <p:cNvGrpSpPr/>
          <p:nvPr/>
        </p:nvGrpSpPr>
        <p:grpSpPr>
          <a:xfrm>
            <a:off x="101990" y="4206373"/>
            <a:ext cx="1560556" cy="648000"/>
            <a:chOff x="120462" y="4391100"/>
            <a:chExt cx="1560556" cy="648000"/>
          </a:xfrm>
        </p:grpSpPr>
        <p:pic>
          <p:nvPicPr>
            <p:cNvPr id="3" name="Picture 2" descr="A blue and purple star on a white circle&#10;&#10;AI-generated content may be incorrect.">
              <a:extLst>
                <a:ext uri="{FF2B5EF4-FFF2-40B4-BE49-F238E27FC236}">
                  <a16:creationId xmlns:a16="http://schemas.microsoft.com/office/drawing/2014/main" id="{F645544D-DC80-9867-16B0-493C2372F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462" y="4391100"/>
              <a:ext cx="648000" cy="648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A9554E-C4C4-62C3-AA6E-3F67B21C7C69}"/>
                </a:ext>
              </a:extLst>
            </p:cNvPr>
            <p:cNvSpPr txBox="1"/>
            <p:nvPr/>
          </p:nvSpPr>
          <p:spPr>
            <a:xfrm>
              <a:off x="710472" y="4453490"/>
              <a:ext cx="97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Vision and purpose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60B1E-2D53-1542-8406-8B7B2ED738BD}"/>
              </a:ext>
            </a:extLst>
          </p:cNvPr>
          <p:cNvGrpSpPr/>
          <p:nvPr/>
        </p:nvGrpSpPr>
        <p:grpSpPr>
          <a:xfrm>
            <a:off x="2003150" y="4206373"/>
            <a:ext cx="1462149" cy="648000"/>
            <a:chOff x="1870542" y="4391100"/>
            <a:chExt cx="1462149" cy="648000"/>
          </a:xfrm>
        </p:grpSpPr>
        <p:pic>
          <p:nvPicPr>
            <p:cNvPr id="6" name="Picture 5" descr="A circle with arrows and numbers&#10;&#10;AI-generated content may be incorrect.">
              <a:extLst>
                <a:ext uri="{FF2B5EF4-FFF2-40B4-BE49-F238E27FC236}">
                  <a16:creationId xmlns:a16="http://schemas.microsoft.com/office/drawing/2014/main" id="{213C83C3-1440-5D4F-6B3A-124BAE69B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542" y="4391100"/>
              <a:ext cx="648000" cy="648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A7AA78-8AB0-4662-E3BC-E664A109DC3C}"/>
                </a:ext>
              </a:extLst>
            </p:cNvPr>
            <p:cNvSpPr txBox="1"/>
            <p:nvPr/>
          </p:nvSpPr>
          <p:spPr>
            <a:xfrm>
              <a:off x="2518543" y="4453490"/>
              <a:ext cx="814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Process rigour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C695E3-A705-C99E-2E7B-6CA553DF2795}"/>
              </a:ext>
            </a:extLst>
          </p:cNvPr>
          <p:cNvGrpSpPr/>
          <p:nvPr/>
        </p:nvGrpSpPr>
        <p:grpSpPr>
          <a:xfrm>
            <a:off x="3805903" y="4206373"/>
            <a:ext cx="1582273" cy="648000"/>
            <a:chOff x="4170214" y="4391100"/>
            <a:chExt cx="1582273" cy="648000"/>
          </a:xfrm>
        </p:grpSpPr>
        <p:pic>
          <p:nvPicPr>
            <p:cNvPr id="9" name="Picture 8" descr="A group of hands in a circle&#10;&#10;AI-generated content may be incorrect.">
              <a:extLst>
                <a:ext uri="{FF2B5EF4-FFF2-40B4-BE49-F238E27FC236}">
                  <a16:creationId xmlns:a16="http://schemas.microsoft.com/office/drawing/2014/main" id="{1B8AC957-08C4-8145-AE01-2A7C2685D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0214" y="4391100"/>
              <a:ext cx="648000" cy="64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6BEBA04-4016-4837-D595-DE0A7C3C3609}"/>
                </a:ext>
              </a:extLst>
            </p:cNvPr>
            <p:cNvSpPr txBox="1"/>
            <p:nvPr/>
          </p:nvSpPr>
          <p:spPr>
            <a:xfrm>
              <a:off x="4818214" y="4453490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Leadership and culture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CEF86B-3B05-B163-4A5D-25F17D5DB8BA}"/>
              </a:ext>
            </a:extLst>
          </p:cNvPr>
          <p:cNvGrpSpPr/>
          <p:nvPr/>
        </p:nvGrpSpPr>
        <p:grpSpPr>
          <a:xfrm>
            <a:off x="5728780" y="4206373"/>
            <a:ext cx="1516616" cy="648000"/>
            <a:chOff x="6165091" y="4391100"/>
            <a:chExt cx="1516616" cy="648000"/>
          </a:xfrm>
        </p:grpSpPr>
        <p:pic>
          <p:nvPicPr>
            <p:cNvPr id="12" name="Picture 11" descr="A blue and white circle with people connected&#10;&#10;AI-generated content may be incorrect.">
              <a:extLst>
                <a:ext uri="{FF2B5EF4-FFF2-40B4-BE49-F238E27FC236}">
                  <a16:creationId xmlns:a16="http://schemas.microsoft.com/office/drawing/2014/main" id="{E065E41F-F706-FFA4-2A3D-F17B866C0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5091" y="4391100"/>
              <a:ext cx="648000" cy="64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658013-485E-8199-A9B6-540B9C0B2CBA}"/>
                </a:ext>
              </a:extLst>
            </p:cNvPr>
            <p:cNvSpPr txBox="1"/>
            <p:nvPr/>
          </p:nvSpPr>
          <p:spPr>
            <a:xfrm>
              <a:off x="6813090" y="4545822"/>
              <a:ext cx="8686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People-led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D1F249-B13B-806E-BCF8-E680BAB892B3}"/>
              </a:ext>
            </a:extLst>
          </p:cNvPr>
          <p:cNvGrpSpPr/>
          <p:nvPr/>
        </p:nvGrpSpPr>
        <p:grpSpPr>
          <a:xfrm>
            <a:off x="7586001" y="4206373"/>
            <a:ext cx="1419065" cy="648000"/>
            <a:chOff x="7586001" y="4206373"/>
            <a:chExt cx="1419065" cy="648000"/>
          </a:xfrm>
        </p:grpSpPr>
        <p:pic>
          <p:nvPicPr>
            <p:cNvPr id="15" name="Picture 14" descr="A stack of books in a white circle&#10;&#10;AI-generated content may be incorrect.">
              <a:extLst>
                <a:ext uri="{FF2B5EF4-FFF2-40B4-BE49-F238E27FC236}">
                  <a16:creationId xmlns:a16="http://schemas.microsoft.com/office/drawing/2014/main" id="{9038D5DA-4689-C592-F29C-E9D6A1BE2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6001" y="4206373"/>
              <a:ext cx="648000" cy="648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D2D4E4-3B08-698F-B20F-96E570E11EF5}"/>
                </a:ext>
              </a:extLst>
            </p:cNvPr>
            <p:cNvSpPr txBox="1"/>
            <p:nvPr/>
          </p:nvSpPr>
          <p:spPr>
            <a:xfrm>
              <a:off x="8234001" y="4299541"/>
              <a:ext cx="771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Learning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61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F674-0604-5D61-D1AA-8817E3D2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7A17B-C4EF-4751-2DF4-97E1BC388742}"/>
              </a:ext>
            </a:extLst>
          </p:cNvPr>
          <p:cNvSpPr txBox="1"/>
          <p:nvPr/>
        </p:nvSpPr>
        <p:spPr>
          <a:xfrm>
            <a:off x="3352799" y="2156251"/>
            <a:ext cx="534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Steps of Change</a:t>
            </a:r>
          </a:p>
        </p:txBody>
      </p:sp>
      <p:pic>
        <p:nvPicPr>
          <p:cNvPr id="4" name="Picture 3" descr="A white circle with blue arrows and blue circles&#10;&#10;AI-generated content may be incorrect.">
            <a:extLst>
              <a:ext uri="{FF2B5EF4-FFF2-40B4-BE49-F238E27FC236}">
                <a16:creationId xmlns:a16="http://schemas.microsoft.com/office/drawing/2014/main" id="{827798ED-337A-4C1B-B223-72F96413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92" y="1326096"/>
            <a:ext cx="2491307" cy="249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713FF-0DE6-F57F-F8BF-B2EF2D47EE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743" y="358314"/>
            <a:ext cx="7868514" cy="44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6DDFA5-506C-D403-1034-241C100EEFC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</p:spTree>
    <p:extLst>
      <p:ext uri="{BB962C8B-B14F-4D97-AF65-F5344CB8AC3E}">
        <p14:creationId xmlns:p14="http://schemas.microsoft.com/office/powerpoint/2010/main" val="1330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1ED6-E47D-5813-592C-CF920279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</a:t>
            </a:r>
          </a:p>
        </p:txBody>
      </p:sp>
      <p:pic>
        <p:nvPicPr>
          <p:cNvPr id="6" name="Picture 5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AA90667E-E9FC-3B39-F270-3BD36A493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0" y="1604442"/>
            <a:ext cx="2478607" cy="24786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B2971C-6037-15E1-E810-479BF14AD2B4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Identify</a:t>
            </a:r>
          </a:p>
          <a:p>
            <a:r>
              <a:rPr lang="en-GB" sz="2800" dirty="0"/>
              <a:t>Identifying the need for change can come from many sources. You can learn from staff, service users, new technologies, or updates in policy and strategy.</a:t>
            </a:r>
          </a:p>
        </p:txBody>
      </p:sp>
    </p:spTree>
    <p:extLst>
      <p:ext uri="{BB962C8B-B14F-4D97-AF65-F5344CB8AC3E}">
        <p14:creationId xmlns:p14="http://schemas.microsoft.com/office/powerpoint/2010/main" val="4151757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CA97-D008-7354-6AB2-4CA716264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</a:t>
            </a:r>
          </a:p>
        </p:txBody>
      </p:sp>
      <p:pic>
        <p:nvPicPr>
          <p:cNvPr id="6" name="Picture 5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4AAC28E9-205D-E904-142A-85CCC95B9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57916"/>
            <a:ext cx="2770707" cy="27707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F7D5F-09EF-E7AD-E8CF-E7347BF2F03F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Understand</a:t>
            </a:r>
          </a:p>
          <a:p>
            <a:r>
              <a:rPr lang="en-GB" sz="2800" dirty="0"/>
              <a:t>Understanding the challenge or opportunity you have found is key. It helps you choose the best option for change and guides your approach to making it happen.</a:t>
            </a:r>
          </a:p>
        </p:txBody>
      </p:sp>
    </p:spTree>
    <p:extLst>
      <p:ext uri="{BB962C8B-B14F-4D97-AF65-F5344CB8AC3E}">
        <p14:creationId xmlns:p14="http://schemas.microsoft.com/office/powerpoint/2010/main" val="1095873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E77A-1DEC-8E9B-BB81-6F49C5B1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 and design</a:t>
            </a:r>
          </a:p>
        </p:txBody>
      </p:sp>
      <p:pic>
        <p:nvPicPr>
          <p:cNvPr id="6" name="Picture 5" descr="A blue and white logo&#10;&#10;AI-generated content may be incorrect.">
            <a:extLst>
              <a:ext uri="{FF2B5EF4-FFF2-40B4-BE49-F238E27FC236}">
                <a16:creationId xmlns:a16="http://schemas.microsoft.com/office/drawing/2014/main" id="{3C854E5F-1E4B-1158-F461-5646510E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17355"/>
            <a:ext cx="2808479" cy="2808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7C2DF-41FD-2989-929C-5CF4EE00A0CD}"/>
              </a:ext>
            </a:extLst>
          </p:cNvPr>
          <p:cNvSpPr txBox="1"/>
          <p:nvPr/>
        </p:nvSpPr>
        <p:spPr>
          <a:xfrm>
            <a:off x="3533856" y="1964379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Develop and design</a:t>
            </a:r>
          </a:p>
          <a:p>
            <a:r>
              <a:rPr lang="en-GB" sz="2800" dirty="0"/>
              <a:t>Developing and designing your options and collaborating with others to develop better solutions. </a:t>
            </a:r>
          </a:p>
        </p:txBody>
      </p:sp>
    </p:spTree>
    <p:extLst>
      <p:ext uri="{BB962C8B-B14F-4D97-AF65-F5344CB8AC3E}">
        <p14:creationId xmlns:p14="http://schemas.microsoft.com/office/powerpoint/2010/main" val="484665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0BEE-BF14-FF14-A529-77B1C3666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Prototype and test</a:t>
            </a:r>
          </a:p>
        </p:txBody>
      </p:sp>
      <p:pic>
        <p:nvPicPr>
          <p:cNvPr id="6" name="Picture 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C5745163-DA76-5FD8-C56D-4E5CC184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00791"/>
            <a:ext cx="2903151" cy="2903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DCF773-6681-67AA-4DC1-E340F9B92B2D}"/>
              </a:ext>
            </a:extLst>
          </p:cNvPr>
          <p:cNvSpPr txBox="1"/>
          <p:nvPr/>
        </p:nvSpPr>
        <p:spPr>
          <a:xfrm>
            <a:off x="3495756" y="1604442"/>
            <a:ext cx="5138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Prototype and test</a:t>
            </a:r>
          </a:p>
          <a:p>
            <a:r>
              <a:rPr lang="en-GB" sz="2800" dirty="0"/>
              <a:t>Prototyping and testing what works and what does not work, allowing you to continue improving and refining your change.</a:t>
            </a:r>
          </a:p>
        </p:txBody>
      </p:sp>
    </p:spTree>
    <p:extLst>
      <p:ext uri="{BB962C8B-B14F-4D97-AF65-F5344CB8AC3E}">
        <p14:creationId xmlns:p14="http://schemas.microsoft.com/office/powerpoint/2010/main" val="17010213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2822-D361-DE2A-6A68-C7606B92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for implementation</a:t>
            </a:r>
          </a:p>
        </p:txBody>
      </p:sp>
      <p:pic>
        <p:nvPicPr>
          <p:cNvPr id="6" name="Picture 5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7B0E733F-B0A3-C530-AFBB-87A57286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50" y="1397613"/>
            <a:ext cx="2779449" cy="2779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0B2703-DBDE-CAA4-B6F2-B59D7BA790E2}"/>
              </a:ext>
            </a:extLst>
          </p:cNvPr>
          <p:cNvSpPr txBox="1"/>
          <p:nvPr/>
        </p:nvSpPr>
        <p:spPr>
          <a:xfrm>
            <a:off x="3495756" y="1663952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Review for implementation</a:t>
            </a:r>
          </a:p>
          <a:p>
            <a:r>
              <a:rPr lang="en-GB" sz="2800" dirty="0"/>
              <a:t>Reviewing for implementation to reflect on where you are and deciding how you want to continue.</a:t>
            </a:r>
          </a:p>
        </p:txBody>
      </p:sp>
    </p:spTree>
    <p:extLst>
      <p:ext uri="{BB962C8B-B14F-4D97-AF65-F5344CB8AC3E}">
        <p14:creationId xmlns:p14="http://schemas.microsoft.com/office/powerpoint/2010/main" val="37584017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94F25-8CE4-250F-F606-27ECD23C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 and implement</a:t>
            </a:r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35D1AEE8-511F-0B47-A080-E0EA6549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02842"/>
            <a:ext cx="2978849" cy="29788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E0D90C-5B48-C315-69F4-FB7C27824163}"/>
              </a:ext>
            </a:extLst>
          </p:cNvPr>
          <p:cNvSpPr txBox="1"/>
          <p:nvPr/>
        </p:nvSpPr>
        <p:spPr>
          <a:xfrm>
            <a:off x="3510270" y="1793128"/>
            <a:ext cx="513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Define and implement</a:t>
            </a:r>
          </a:p>
          <a:p>
            <a:r>
              <a:rPr lang="en-GB" sz="2800" dirty="0"/>
              <a:t>Defining and implementing how you will support teams in enabling that change as part of business as usual</a:t>
            </a:r>
          </a:p>
        </p:txBody>
      </p:sp>
    </p:spTree>
    <p:extLst>
      <p:ext uri="{BB962C8B-B14F-4D97-AF65-F5344CB8AC3E}">
        <p14:creationId xmlns:p14="http://schemas.microsoft.com/office/powerpoint/2010/main" val="34410166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FBE16-BAE8-A396-E268-0A66A1A2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 and sustain</a:t>
            </a:r>
          </a:p>
        </p:txBody>
      </p:sp>
      <p:pic>
        <p:nvPicPr>
          <p:cNvPr id="6" name="Picture 5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35CCB255-A5DF-CD44-C361-D4C92C93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92" y="1501028"/>
            <a:ext cx="2777057" cy="2777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75F4D-853F-866C-DBB0-87039CB543B2}"/>
              </a:ext>
            </a:extLst>
          </p:cNvPr>
          <p:cNvSpPr txBox="1"/>
          <p:nvPr/>
        </p:nvSpPr>
        <p:spPr>
          <a:xfrm>
            <a:off x="3512414" y="2197058"/>
            <a:ext cx="513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Embed and sustain</a:t>
            </a:r>
          </a:p>
          <a:p>
            <a:r>
              <a:rPr lang="en-GB" sz="2800" dirty="0"/>
              <a:t>Embedding and sustaining as part of routine and culture.</a:t>
            </a:r>
          </a:p>
        </p:txBody>
      </p:sp>
    </p:spTree>
    <p:extLst>
      <p:ext uri="{BB962C8B-B14F-4D97-AF65-F5344CB8AC3E}">
        <p14:creationId xmlns:p14="http://schemas.microsoft.com/office/powerpoint/2010/main" val="35519781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AA0E9-964C-7AC7-BF63-704C7E40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for spread</a:t>
            </a:r>
          </a:p>
        </p:txBody>
      </p:sp>
      <p:pic>
        <p:nvPicPr>
          <p:cNvPr id="6" name="Picture 5" descr="A blue and white megaphone&#10;&#10;AI-generated content may be incorrect.">
            <a:extLst>
              <a:ext uri="{FF2B5EF4-FFF2-40B4-BE49-F238E27FC236}">
                <a16:creationId xmlns:a16="http://schemas.microsoft.com/office/drawing/2014/main" id="{8F3B60AE-458C-8490-00A9-70B7C2FE2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50" y="1524808"/>
            <a:ext cx="2783407" cy="27834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D2994-075A-0517-D8DB-64272D213E0F}"/>
              </a:ext>
            </a:extLst>
          </p:cNvPr>
          <p:cNvSpPr txBox="1"/>
          <p:nvPr/>
        </p:nvSpPr>
        <p:spPr>
          <a:xfrm>
            <a:off x="3510270" y="1793128"/>
            <a:ext cx="5138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/>
                </a:solidFill>
              </a:rPr>
              <a:t>Review for spread</a:t>
            </a:r>
          </a:p>
          <a:p>
            <a:r>
              <a:rPr lang="en-GB" sz="2800" dirty="0"/>
              <a:t>Reviewing which ideas to spread, why or why not, and what might be required to do this.</a:t>
            </a:r>
          </a:p>
        </p:txBody>
      </p:sp>
    </p:spTree>
    <p:extLst>
      <p:ext uri="{BB962C8B-B14F-4D97-AF65-F5344CB8AC3E}">
        <p14:creationId xmlns:p14="http://schemas.microsoft.com/office/powerpoint/2010/main" val="2264435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34D14EE5-CA69-7F0B-24D7-1E6085BF4A9C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159970F6-0830-CBAA-15FD-477FCCB2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296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B081B-469E-7E4A-FDC6-55BF41922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ADCB963F-E0C9-95D2-7239-05F4A3688F9C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2627DD0-236A-683D-B47A-B51DD28B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775E14-09E5-170D-C5C7-A56BF7A99040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4D6191A-FBBC-F9B0-0826-BB740581C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058F66-2D84-1D3C-FDE9-C1BC56CA49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2483A-7DBE-7B7E-4793-FF918CFB1853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E439E6-715A-6B6E-DF51-2B4B5BC572C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7494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7E6E-A607-F515-559F-0F547840A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5D8463-3AA2-D090-6E60-A3EFECFBF965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D2DE9F74-0F49-ECE3-0D09-97F376CE3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896C208-56EF-F71F-8E17-66AE76291633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C0E9C316-4BBA-8793-29CF-66F36352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F913D25-043A-BFB2-0A7A-79D2FDE5AFCA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73A34A8E-A177-5D88-EA2B-653FF3B6B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6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42BC2-A205-6A04-E06B-163E569C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B79A2ADE-DF3D-A151-6527-D894B3FAFED4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290D126F-0FB8-2054-2770-A408C0F9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8F71F8-F5FF-00FA-1C5D-D6A0B211D17F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F1CB95AE-41BA-F80A-5240-CACDC7BAD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1498CA1-3A4B-189E-F630-6B3F275574AB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BD3ABB3E-1F79-3038-04D7-1CA58D7B2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411FF32F-DE92-96F8-0BA7-5AD1D6097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D9C5879-9A6A-2623-02F2-40451F65070F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1017342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1A4A5-50A0-8A10-ABBC-1AB44D0E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EC9B970-B3FA-7F3C-80D6-188B20584C27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2DCAFB45-F7E9-44B7-CE34-164EDED1A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BCF4581-4193-580A-DD80-EDD84AB1551D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FE022F50-3C5A-811B-6BCD-28AF5CB4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EA20AE-26EB-9E91-0092-8EDD6B3286AA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C496527F-1C86-DB44-6AB3-2DC51BCED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C5A49E5-284A-3B4C-DFC5-9CF8A70EE6D9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278E1979-3107-0212-1A8C-86EF3FD05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B3D5BBA6-ECFC-B4F5-FFB6-07EC36C33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933055-658E-5D3E-3324-27113A539981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2570516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4109-7834-6943-959B-8AEBDA3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15B4342-9A73-F904-ED89-99DB0B54AD72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F5B0F4F2-31D7-6997-5A89-C279BA6DA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FC8BCE9-181A-48A3-4372-02997EDA5F35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EB74EF6F-E518-F16D-A9E2-DCD2D170C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3D8C61F-BC52-0CA2-AEB0-444E1D2B6A7D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D8DBCA40-9320-838C-3D6D-64B953C61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8987881-3034-B78F-0FB1-C427DC7EC012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5734CF2F-E314-2C57-4FED-2BD2C201A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38" name="Picture 37" descr="A blue and black logo&#10;&#10;AI-generated content may be incorrect.">
            <a:extLst>
              <a:ext uri="{FF2B5EF4-FFF2-40B4-BE49-F238E27FC236}">
                <a16:creationId xmlns:a16="http://schemas.microsoft.com/office/drawing/2014/main" id="{9A961B1F-C3F4-1171-62DA-905588E2AE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4994AA-FC5B-9579-50DD-AB204F0D0504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0784A908-6047-1224-44F0-0DC8089E0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5945CF0-5C03-068A-746B-AA187EEEFF19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779506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CFE73-ACBF-213D-E500-9DC23B10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DA26AA0-31D2-7368-9301-2929327B5624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29" name="Picture 28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9819DF6E-2230-8396-F859-BEF0AA4D2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BB7D2C-1E7B-BBFB-F525-8C40E39FDB31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31" name="Picture 30" descr="A blue and white logo&#10;&#10;AI-generated content may be incorrect.">
            <a:extLst>
              <a:ext uri="{FF2B5EF4-FFF2-40B4-BE49-F238E27FC236}">
                <a16:creationId xmlns:a16="http://schemas.microsoft.com/office/drawing/2014/main" id="{E21A2A84-7C5E-DEE7-43D6-C488A471A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F47912-6AE2-E2DE-0405-2F854AD8337F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33" name="Picture 32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AD7B2F82-CD68-F221-45FC-9662AF039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EFE7223-AC10-8C7C-C6F1-A0E0A137FEC6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Identify</a:t>
            </a:r>
          </a:p>
        </p:txBody>
      </p:sp>
      <p:pic>
        <p:nvPicPr>
          <p:cNvPr id="35" name="Picture 34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110F9F7-0E74-3C51-779A-9204ED32C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36" name="Picture 35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A0D0072B-4F3D-38E9-1394-354F9488F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3804796"/>
            <a:ext cx="648000" cy="6480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627C03-A3EC-2B16-B0D6-BEFD35BDAD51}"/>
              </a:ext>
            </a:extLst>
          </p:cNvPr>
          <p:cNvSpPr txBox="1"/>
          <p:nvPr/>
        </p:nvSpPr>
        <p:spPr>
          <a:xfrm>
            <a:off x="7923479" y="3897963"/>
            <a:ext cx="96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Embed and sustain</a:t>
            </a:r>
          </a:p>
        </p:txBody>
      </p:sp>
      <p:pic>
        <p:nvPicPr>
          <p:cNvPr id="38" name="Picture 37" descr="A blue and black logo&#10;&#10;AI-generated content may be incorrect.">
            <a:extLst>
              <a:ext uri="{FF2B5EF4-FFF2-40B4-BE49-F238E27FC236}">
                <a16:creationId xmlns:a16="http://schemas.microsoft.com/office/drawing/2014/main" id="{25493F53-4C32-9A7C-EB6F-0095E25C6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AE37468-19B0-C64C-541D-EC87A2020CB0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40" name="Picture 39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5D3C750E-2301-0341-F2FA-D5F289C19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221BEC-655A-E81F-426B-56AB20BACE27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3366000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0147-AAC9-CAAB-4167-D6767D364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7647B2-9402-FB12-ED68-D5F606AB3FC7}"/>
              </a:ext>
            </a:extLst>
          </p:cNvPr>
          <p:cNvGrpSpPr/>
          <p:nvPr/>
        </p:nvGrpSpPr>
        <p:grpSpPr>
          <a:xfrm>
            <a:off x="7295843" y="76402"/>
            <a:ext cx="1910045" cy="4997794"/>
            <a:chOff x="7295843" y="76402"/>
            <a:chExt cx="1910045" cy="499779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C8CD986-05D8-EADA-6A85-BFFF68EC6F33}"/>
                </a:ext>
              </a:extLst>
            </p:cNvPr>
            <p:cNvSpPr txBox="1"/>
            <p:nvPr/>
          </p:nvSpPr>
          <p:spPr>
            <a:xfrm>
              <a:off x="7923479" y="4519364"/>
              <a:ext cx="980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Review for spread</a:t>
              </a:r>
            </a:p>
          </p:txBody>
        </p:sp>
        <p:pic>
          <p:nvPicPr>
            <p:cNvPr id="27" name="Picture 26" descr="A blue and white megaphone&#10;&#10;AI-generated content may be incorrect.">
              <a:extLst>
                <a:ext uri="{FF2B5EF4-FFF2-40B4-BE49-F238E27FC236}">
                  <a16:creationId xmlns:a16="http://schemas.microsoft.com/office/drawing/2014/main" id="{6E87C135-079E-52E3-3F69-24B3D5AC0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5843" y="4426196"/>
              <a:ext cx="648000" cy="6480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42F330-73EC-58B2-6991-26FA9B380C7B}"/>
                </a:ext>
              </a:extLst>
            </p:cNvPr>
            <p:cNvSpPr txBox="1"/>
            <p:nvPr/>
          </p:nvSpPr>
          <p:spPr>
            <a:xfrm>
              <a:off x="7923479" y="2655166"/>
              <a:ext cx="1282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Review for implementation</a:t>
              </a:r>
            </a:p>
          </p:txBody>
        </p:sp>
        <p:pic>
          <p:nvPicPr>
            <p:cNvPr id="29" name="Picture 28" descr="A blue and white circle with a black background&#10;&#10;AI-generated content may be incorrect.">
              <a:extLst>
                <a:ext uri="{FF2B5EF4-FFF2-40B4-BE49-F238E27FC236}">
                  <a16:creationId xmlns:a16="http://schemas.microsoft.com/office/drawing/2014/main" id="{875D3748-307C-0B11-C84E-987E7E4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843" y="2561998"/>
              <a:ext cx="648000" cy="6480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CE833C-A421-5477-3A31-97D6FA8D5ECF}"/>
                </a:ext>
              </a:extLst>
            </p:cNvPr>
            <p:cNvSpPr txBox="1"/>
            <p:nvPr/>
          </p:nvSpPr>
          <p:spPr>
            <a:xfrm>
              <a:off x="7923479" y="1412368"/>
              <a:ext cx="934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Develop and design</a:t>
              </a:r>
            </a:p>
          </p:txBody>
        </p:sp>
        <p:pic>
          <p:nvPicPr>
            <p:cNvPr id="31" name="Picture 30" descr="A blue and white logo&#10;&#10;AI-generated content may be incorrect.">
              <a:extLst>
                <a:ext uri="{FF2B5EF4-FFF2-40B4-BE49-F238E27FC236}">
                  <a16:creationId xmlns:a16="http://schemas.microsoft.com/office/drawing/2014/main" id="{D55449CB-F45D-124F-BFE9-C36126A28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95843" y="1319200"/>
              <a:ext cx="648000" cy="648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E94293-C9A8-F201-6775-ABA9E7918488}"/>
                </a:ext>
              </a:extLst>
            </p:cNvPr>
            <p:cNvSpPr txBox="1"/>
            <p:nvPr/>
          </p:nvSpPr>
          <p:spPr>
            <a:xfrm>
              <a:off x="7923479" y="883302"/>
              <a:ext cx="934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Understand</a:t>
              </a:r>
            </a:p>
          </p:txBody>
        </p:sp>
        <p:pic>
          <p:nvPicPr>
            <p:cNvPr id="33" name="Picture 32" descr="A round icon with two people sitting at a table&#10;&#10;AI-generated content may be incorrect.">
              <a:extLst>
                <a:ext uri="{FF2B5EF4-FFF2-40B4-BE49-F238E27FC236}">
                  <a16:creationId xmlns:a16="http://schemas.microsoft.com/office/drawing/2014/main" id="{2F04EF64-D9EA-83C6-FCEE-8C92C6C0A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843" y="697801"/>
              <a:ext cx="648000" cy="648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3E1D4B-21DE-4569-88EB-CBFC9AE695D0}"/>
                </a:ext>
              </a:extLst>
            </p:cNvPr>
            <p:cNvSpPr txBox="1"/>
            <p:nvPr/>
          </p:nvSpPr>
          <p:spPr>
            <a:xfrm>
              <a:off x="7923479" y="261903"/>
              <a:ext cx="721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Identify</a:t>
              </a:r>
            </a:p>
          </p:txBody>
        </p:sp>
        <p:pic>
          <p:nvPicPr>
            <p:cNvPr id="35" name="Picture 34" descr="A blue and white circle with a cursor&#10;&#10;AI-generated content may be incorrect.">
              <a:extLst>
                <a:ext uri="{FF2B5EF4-FFF2-40B4-BE49-F238E27FC236}">
                  <a16:creationId xmlns:a16="http://schemas.microsoft.com/office/drawing/2014/main" id="{CDBCB31C-7326-F49B-F5FB-4A6EC172A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95843" y="76402"/>
              <a:ext cx="648000" cy="648000"/>
            </a:xfrm>
            <a:prstGeom prst="rect">
              <a:avLst/>
            </a:prstGeom>
          </p:spPr>
        </p:pic>
        <p:pic>
          <p:nvPicPr>
            <p:cNvPr id="36" name="Picture 35" descr="A blue and white logo with a wrench in the center&#10;&#10;AI-generated content may be incorrect.">
              <a:extLst>
                <a:ext uri="{FF2B5EF4-FFF2-40B4-BE49-F238E27FC236}">
                  <a16:creationId xmlns:a16="http://schemas.microsoft.com/office/drawing/2014/main" id="{8E9BAF98-EF67-7330-1338-F4F45E632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95843" y="3804796"/>
              <a:ext cx="648000" cy="6480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97FE9C2-01FA-49E3-AC0B-82A0BC4C83FF}"/>
                </a:ext>
              </a:extLst>
            </p:cNvPr>
            <p:cNvSpPr txBox="1"/>
            <p:nvPr/>
          </p:nvSpPr>
          <p:spPr>
            <a:xfrm>
              <a:off x="7923479" y="3897964"/>
              <a:ext cx="962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Embed and sustain</a:t>
              </a:r>
            </a:p>
          </p:txBody>
        </p:sp>
        <p:pic>
          <p:nvPicPr>
            <p:cNvPr id="38" name="Picture 37" descr="A blue and black logo&#10;&#10;AI-generated content may be incorrect.">
              <a:extLst>
                <a:ext uri="{FF2B5EF4-FFF2-40B4-BE49-F238E27FC236}">
                  <a16:creationId xmlns:a16="http://schemas.microsoft.com/office/drawing/2014/main" id="{C2C3789B-0AE4-7C73-C68E-2A3889AD9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5843" y="3183397"/>
              <a:ext cx="648000" cy="648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970413-FB6E-223E-0AF5-EA29DDBCF9EE}"/>
                </a:ext>
              </a:extLst>
            </p:cNvPr>
            <p:cNvSpPr txBox="1"/>
            <p:nvPr/>
          </p:nvSpPr>
          <p:spPr>
            <a:xfrm>
              <a:off x="7923479" y="3276565"/>
              <a:ext cx="1061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Define and implement</a:t>
              </a:r>
            </a:p>
          </p:txBody>
        </p:sp>
        <p:pic>
          <p:nvPicPr>
            <p:cNvPr id="40" name="Picture 39" descr="A blue and green pencil in a gear&#10;&#10;AI-generated content may be incorrect.">
              <a:extLst>
                <a:ext uri="{FF2B5EF4-FFF2-40B4-BE49-F238E27FC236}">
                  <a16:creationId xmlns:a16="http://schemas.microsoft.com/office/drawing/2014/main" id="{3FCC0C45-CD6F-4F26-E199-F388AE200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95843" y="1940599"/>
              <a:ext cx="648000" cy="648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8DFA542-E6F9-88AF-017E-2910FC799F15}"/>
                </a:ext>
              </a:extLst>
            </p:cNvPr>
            <p:cNvSpPr txBox="1"/>
            <p:nvPr/>
          </p:nvSpPr>
          <p:spPr>
            <a:xfrm>
              <a:off x="7923479" y="2033767"/>
              <a:ext cx="8686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tx2"/>
                  </a:solidFill>
                </a:rPr>
                <a:t>Prototype and test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1854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0D5FC3F-6629-5AFC-8CAF-B3B6077B2FDA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52DEAB5A-F21C-C27E-3D2F-C352EFC16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838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B98FC-34E0-AFD9-25BB-34DEDC8FB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78B7BD-9992-50FF-5BB6-79302E535D5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A6F5D029-EAA3-AD36-3C64-4F388A26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2C89F-CA0C-4602-0794-1F8E26F18667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ADAE6C9F-9E16-9340-3B1A-B3B860FF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050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DA649-F0A0-9CFD-AE8E-55E969B52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6945D01-83F3-868A-3537-03838C9D9986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170FFA2B-8A3C-50E3-3225-4A02A7A9F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F583C-FA7E-C1FF-50B4-8F27CCB3FFB2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9D093E3F-FCC1-630D-F306-9E8B5CD54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7E8887-3C85-8993-4994-39D0A36F2DA1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9B441D4D-B04F-4C0C-2361-D998E9845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95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A9AE4-70A6-5E46-8271-04588D5D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046730-0A71-895F-CE25-863559DF39C0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1D2271A-FED3-DDFE-D207-5E8B2DA0D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247AC7-DFDE-C5DF-0719-CB07BBAC669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5FC9CED-315B-C8D7-E513-739E7D6B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FDBB48-A390-C6A7-49EF-5E13FD837C90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3BFA3AA8-5A6D-8990-1EA3-26C1FCFF2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A0EE5309-CCD7-B1DB-DEE8-A915A8BCB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587F95B-1E14-E5A9-FFBB-EFC32ECEA327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271648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8DB1E8-F772-0664-0FDE-BEB2A1F4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4" y="357943"/>
            <a:ext cx="7869833" cy="442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C3B6E79-AEDE-A8C3-949F-D083701C5F37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530B7B-836E-DBCF-1431-BB1799C5187E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4868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9092A-C4FC-9600-BB6D-3268A7CF5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4D8132-ED61-8FEC-4375-ECB74513D214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C4369AA4-EA31-4958-F531-F27C0D42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59462-5ED6-6875-FA91-E55350611D2C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3C9287A4-BD37-B07D-E019-5A27164F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70EA27-0C8A-E12E-6CD8-165F6EFB55BF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66A67D43-BD70-78A6-A561-DA402F8ED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DF758F-DE95-42BC-519B-30825174A546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6DB3A4FC-9C95-B672-6D21-17B0A5B4F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E70245D2-DC1E-85EC-1354-8B415BA27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E56C3D-1AFB-091B-8FB1-1C560112A9F1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15677540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F0C38-DB46-3F93-C0A3-5DA2C0EC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7A20DC-A84F-EF8A-5102-C9C321247571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F0A4E6DA-CF65-C8F5-8E54-BD2E4D658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4AF8E3-0D77-AA34-E7AB-C3D62B750839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F145D9D8-6DEF-598E-1B98-FBBC58AA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79D580-0A70-5D30-6AB5-DFE704C65369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58981E63-E074-713E-D313-F9C554E46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927B2C-ECB3-8665-0E3C-01BE9ED0D402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0C0558CF-8ADD-7B79-9C0B-892518726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F769A4AB-1CC3-6277-2C63-DE386B88D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A011626-F118-CACF-84E4-3D4FB206FD83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E481BECA-1475-1DA5-CDED-6C5580B4C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F03DC9-5699-83F3-8816-125FFF40A97D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19815376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15959-26B9-7080-607F-F0D63FE73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57CA1-5B8D-5619-5BDF-186989FFCD6D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A64B8710-2042-BBE1-4D4B-12677E29A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B027F-4823-BD7E-EA81-E75E88B4BE51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4412691B-C293-276F-B080-8A2DDEA7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19CF1D-245E-D8A9-99BD-1365AE4194E5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3922C7B3-A072-9140-30AE-803D485C6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496BD-1DEA-C901-2B7B-99108F1E20F9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63B97023-968C-0B1C-8507-C5BDEEA6B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2" name="Picture 11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69178559-038F-4D6C-A92A-4F24453B7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4500" y="4551333"/>
            <a:ext cx="504000" cy="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722C50-697B-D9DB-4BC7-340DAC79CCBE}"/>
              </a:ext>
            </a:extLst>
          </p:cNvPr>
          <p:cNvSpPr txBox="1"/>
          <p:nvPr/>
        </p:nvSpPr>
        <p:spPr>
          <a:xfrm>
            <a:off x="5461187" y="4664834"/>
            <a:ext cx="151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Embed and sustain</a:t>
            </a: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9AD1CB5E-E4E0-7643-1BB0-9A4A71382A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221320-9FFF-0FCD-27B8-1C08B9BC3B1B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10429A17-B14A-61DF-B4F5-633EBC6FD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D71AFA-9DF4-D37E-9288-DEC68DA7B28E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39416600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8B19B-93B3-69AC-5C3C-538AD3E85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101670-3635-F8AC-1989-A3D5ACEBD576}"/>
              </a:ext>
            </a:extLst>
          </p:cNvPr>
          <p:cNvSpPr txBox="1"/>
          <p:nvPr/>
        </p:nvSpPr>
        <p:spPr>
          <a:xfrm>
            <a:off x="7695165" y="4664834"/>
            <a:ext cx="1504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spread</a:t>
            </a:r>
          </a:p>
        </p:txBody>
      </p:sp>
      <p:pic>
        <p:nvPicPr>
          <p:cNvPr id="3" name="Picture 2" descr="A blue and white megaphone&#10;&#10;AI-generated content may be incorrect.">
            <a:extLst>
              <a:ext uri="{FF2B5EF4-FFF2-40B4-BE49-F238E27FC236}">
                <a16:creationId xmlns:a16="http://schemas.microsoft.com/office/drawing/2014/main" id="{9B102ABC-C6BB-5F8F-D41D-6537D670C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865" y="4551333"/>
            <a:ext cx="504000" cy="50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60026-E1E3-20D9-EAAF-3A5AC9A45CF9}"/>
              </a:ext>
            </a:extLst>
          </p:cNvPr>
          <p:cNvSpPr txBox="1"/>
          <p:nvPr/>
        </p:nvSpPr>
        <p:spPr>
          <a:xfrm>
            <a:off x="881034" y="4572501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Review for implementation</a:t>
            </a:r>
          </a:p>
        </p:txBody>
      </p:sp>
      <p:pic>
        <p:nvPicPr>
          <p:cNvPr id="5" name="Picture 4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20C3A8C4-69A2-9C95-E32F-90D71FE54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8" y="4551333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EBF818-76F7-FB10-7C83-6D6649A112F2}"/>
              </a:ext>
            </a:extLst>
          </p:cNvPr>
          <p:cNvSpPr txBox="1"/>
          <p:nvPr/>
        </p:nvSpPr>
        <p:spPr>
          <a:xfrm>
            <a:off x="5461187" y="4110027"/>
            <a:ext cx="151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Develop and design</a:t>
            </a: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CF08E152-EC34-9183-8171-5331FFE48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500" y="3996526"/>
            <a:ext cx="504000" cy="50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1316A5-33D8-9235-4986-75F987E7AA25}"/>
              </a:ext>
            </a:extLst>
          </p:cNvPr>
          <p:cNvSpPr txBox="1"/>
          <p:nvPr/>
        </p:nvSpPr>
        <p:spPr>
          <a:xfrm>
            <a:off x="3148091" y="4110027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Understand</a:t>
            </a:r>
          </a:p>
        </p:txBody>
      </p:sp>
      <p:pic>
        <p:nvPicPr>
          <p:cNvPr id="9" name="Picture 8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4A73AD6F-A56C-6A7B-2F32-3B15F16301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5134" y="3996526"/>
            <a:ext cx="504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796DD7-969D-8AD2-DAA6-C596E8A75BFD}"/>
              </a:ext>
            </a:extLst>
          </p:cNvPr>
          <p:cNvSpPr txBox="1"/>
          <p:nvPr/>
        </p:nvSpPr>
        <p:spPr>
          <a:xfrm>
            <a:off x="881034" y="4110027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11" name="Picture 1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D5AD9190-0E03-398F-6BFB-C8DA11DA3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8" y="3996526"/>
            <a:ext cx="504000" cy="504000"/>
          </a:xfrm>
          <a:prstGeom prst="rect">
            <a:avLst/>
          </a:prstGeom>
        </p:spPr>
      </p:pic>
      <p:pic>
        <p:nvPicPr>
          <p:cNvPr id="12" name="Picture 11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2DB3CA2B-ED60-7DFF-8BF8-BB64C891E1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4500" y="4551333"/>
            <a:ext cx="504000" cy="50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F67B2C-E497-C629-36AB-D4C6CF29CA83}"/>
              </a:ext>
            </a:extLst>
          </p:cNvPr>
          <p:cNvSpPr txBox="1"/>
          <p:nvPr/>
        </p:nvSpPr>
        <p:spPr>
          <a:xfrm>
            <a:off x="5461187" y="4664834"/>
            <a:ext cx="1514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Embed and sustain</a:t>
            </a:r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ADB2E4CB-F3D5-DD4C-2FD0-3ED38DBF9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5134" y="4551333"/>
            <a:ext cx="504000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C13A63-3966-7ECD-E21F-8C7A140C535B}"/>
              </a:ext>
            </a:extLst>
          </p:cNvPr>
          <p:cNvSpPr txBox="1"/>
          <p:nvPr/>
        </p:nvSpPr>
        <p:spPr>
          <a:xfrm>
            <a:off x="3148091" y="4664834"/>
            <a:ext cx="1785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Define and implement</a:t>
            </a:r>
          </a:p>
        </p:txBody>
      </p:sp>
      <p:pic>
        <p:nvPicPr>
          <p:cNvPr id="16" name="Picture 15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53138EA5-B017-987F-C129-CDA00CCAA3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3865" y="3996526"/>
            <a:ext cx="504000" cy="50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83445E-AE36-091D-771C-477F10D4D44D}"/>
              </a:ext>
            </a:extLst>
          </p:cNvPr>
          <p:cNvSpPr txBox="1"/>
          <p:nvPr/>
        </p:nvSpPr>
        <p:spPr>
          <a:xfrm>
            <a:off x="7695165" y="4110027"/>
            <a:ext cx="143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237124792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7B5B-EA63-D7F3-909F-73F69E5A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204C867-540F-3302-5C6B-1A0452AE40DE}"/>
              </a:ext>
            </a:extLst>
          </p:cNvPr>
          <p:cNvSpPr txBox="1"/>
          <p:nvPr/>
        </p:nvSpPr>
        <p:spPr>
          <a:xfrm>
            <a:off x="7923479" y="4524934"/>
            <a:ext cx="980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spread</a:t>
            </a:r>
          </a:p>
        </p:txBody>
      </p:sp>
      <p:pic>
        <p:nvPicPr>
          <p:cNvPr id="39" name="Picture 38" descr="A blue and white megaphone&#10;&#10;AI-generated content may be incorrect.">
            <a:extLst>
              <a:ext uri="{FF2B5EF4-FFF2-40B4-BE49-F238E27FC236}">
                <a16:creationId xmlns:a16="http://schemas.microsoft.com/office/drawing/2014/main" id="{BE1908DA-B78F-533C-61B5-1F376D486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34" y="4426196"/>
            <a:ext cx="648000" cy="648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4B0742C-FC76-87DD-904B-345D23EAE126}"/>
              </a:ext>
            </a:extLst>
          </p:cNvPr>
          <p:cNvSpPr txBox="1"/>
          <p:nvPr/>
        </p:nvSpPr>
        <p:spPr>
          <a:xfrm>
            <a:off x="7923479" y="2655165"/>
            <a:ext cx="1282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Review for implementation</a:t>
            </a:r>
          </a:p>
        </p:txBody>
      </p:sp>
      <p:pic>
        <p:nvPicPr>
          <p:cNvPr id="42" name="Picture 41" descr="A blue and white circle with a black background&#10;&#10;AI-generated content may be incorrect.">
            <a:extLst>
              <a:ext uri="{FF2B5EF4-FFF2-40B4-BE49-F238E27FC236}">
                <a16:creationId xmlns:a16="http://schemas.microsoft.com/office/drawing/2014/main" id="{7CBD988B-0302-0261-18A5-A596BDE97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434" y="2561998"/>
            <a:ext cx="648000" cy="6480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C1111DB-AD11-F3F3-82E8-8F25BDA5524D}"/>
              </a:ext>
            </a:extLst>
          </p:cNvPr>
          <p:cNvSpPr txBox="1"/>
          <p:nvPr/>
        </p:nvSpPr>
        <p:spPr>
          <a:xfrm>
            <a:off x="7923479" y="1412367"/>
            <a:ext cx="93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Develop and design</a:t>
            </a:r>
          </a:p>
        </p:txBody>
      </p:sp>
      <p:pic>
        <p:nvPicPr>
          <p:cNvPr id="45" name="Picture 44" descr="A blue and white logo&#10;&#10;AI-generated content may be incorrect.">
            <a:extLst>
              <a:ext uri="{FF2B5EF4-FFF2-40B4-BE49-F238E27FC236}">
                <a16:creationId xmlns:a16="http://schemas.microsoft.com/office/drawing/2014/main" id="{86EA40B8-97D2-9116-B224-763291DA7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1434" y="1319200"/>
            <a:ext cx="648000" cy="648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30D682F-C3C0-6D34-C744-DECDE1BE91EA}"/>
              </a:ext>
            </a:extLst>
          </p:cNvPr>
          <p:cNvSpPr txBox="1"/>
          <p:nvPr/>
        </p:nvSpPr>
        <p:spPr>
          <a:xfrm>
            <a:off x="7923479" y="882926"/>
            <a:ext cx="934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Understand</a:t>
            </a:r>
          </a:p>
        </p:txBody>
      </p:sp>
      <p:pic>
        <p:nvPicPr>
          <p:cNvPr id="48" name="Picture 47" descr="A round icon with two people sitting at a table&#10;&#10;AI-generated content may be incorrect.">
            <a:extLst>
              <a:ext uri="{FF2B5EF4-FFF2-40B4-BE49-F238E27FC236}">
                <a16:creationId xmlns:a16="http://schemas.microsoft.com/office/drawing/2014/main" id="{6D71F557-0B98-2DFA-CE09-0D60668073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434" y="697801"/>
            <a:ext cx="648000" cy="648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02C68C4-3E6E-2987-6585-E77574D490C6}"/>
              </a:ext>
            </a:extLst>
          </p:cNvPr>
          <p:cNvSpPr txBox="1"/>
          <p:nvPr/>
        </p:nvSpPr>
        <p:spPr>
          <a:xfrm>
            <a:off x="7923479" y="261902"/>
            <a:ext cx="7211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Identify</a:t>
            </a:r>
          </a:p>
        </p:txBody>
      </p:sp>
      <p:pic>
        <p:nvPicPr>
          <p:cNvPr id="51" name="Picture 50" descr="A blue and white circle with a cursor&#10;&#10;AI-generated content may be incorrect.">
            <a:extLst>
              <a:ext uri="{FF2B5EF4-FFF2-40B4-BE49-F238E27FC236}">
                <a16:creationId xmlns:a16="http://schemas.microsoft.com/office/drawing/2014/main" id="{37B8F695-6A18-BBE0-62BD-F5411EC8D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252" y="76402"/>
            <a:ext cx="648000" cy="648000"/>
          </a:xfrm>
          <a:prstGeom prst="rect">
            <a:avLst/>
          </a:prstGeom>
        </p:spPr>
      </p:pic>
      <p:pic>
        <p:nvPicPr>
          <p:cNvPr id="53" name="Picture 52" descr="A blue and white logo with a wrench in the center&#10;&#10;AI-generated content may be incorrect.">
            <a:extLst>
              <a:ext uri="{FF2B5EF4-FFF2-40B4-BE49-F238E27FC236}">
                <a16:creationId xmlns:a16="http://schemas.microsoft.com/office/drawing/2014/main" id="{3FC27567-D41D-B03E-C5A8-449BCD52B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1434" y="3804796"/>
            <a:ext cx="648000" cy="6480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2837BB8-A11D-2586-8033-188D2C0C5304}"/>
              </a:ext>
            </a:extLst>
          </p:cNvPr>
          <p:cNvSpPr txBox="1"/>
          <p:nvPr/>
        </p:nvSpPr>
        <p:spPr>
          <a:xfrm>
            <a:off x="7923479" y="3897963"/>
            <a:ext cx="96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Embed and sustain</a:t>
            </a:r>
          </a:p>
        </p:txBody>
      </p:sp>
      <p:pic>
        <p:nvPicPr>
          <p:cNvPr id="56" name="Picture 55" descr="A blue and black logo&#10;&#10;AI-generated content may be incorrect.">
            <a:extLst>
              <a:ext uri="{FF2B5EF4-FFF2-40B4-BE49-F238E27FC236}">
                <a16:creationId xmlns:a16="http://schemas.microsoft.com/office/drawing/2014/main" id="{B69E0D1D-1AB6-C882-9663-6B0C4C6F12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434" y="3183397"/>
            <a:ext cx="648000" cy="648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FD974E3-1905-E424-0AA0-B80919C8625D}"/>
              </a:ext>
            </a:extLst>
          </p:cNvPr>
          <p:cNvSpPr txBox="1"/>
          <p:nvPr/>
        </p:nvSpPr>
        <p:spPr>
          <a:xfrm>
            <a:off x="7923479" y="3276564"/>
            <a:ext cx="10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Define and implement</a:t>
            </a:r>
          </a:p>
        </p:txBody>
      </p:sp>
      <p:pic>
        <p:nvPicPr>
          <p:cNvPr id="59" name="Picture 58" descr="A blue and green pencil in a gear&#10;&#10;AI-generated content may be incorrect.">
            <a:extLst>
              <a:ext uri="{FF2B5EF4-FFF2-40B4-BE49-F238E27FC236}">
                <a16:creationId xmlns:a16="http://schemas.microsoft.com/office/drawing/2014/main" id="{BDFC55BC-72AA-E589-CA23-4F872296D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1434" y="1940599"/>
            <a:ext cx="648000" cy="648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FA21232-D423-1211-F546-CF5C9459C7F2}"/>
              </a:ext>
            </a:extLst>
          </p:cNvPr>
          <p:cNvSpPr txBox="1"/>
          <p:nvPr/>
        </p:nvSpPr>
        <p:spPr>
          <a:xfrm>
            <a:off x="7923479" y="2033765"/>
            <a:ext cx="86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</a:rPr>
              <a:t>Prototype and test</a:t>
            </a:r>
          </a:p>
        </p:txBody>
      </p:sp>
    </p:spTree>
    <p:extLst>
      <p:ext uri="{BB962C8B-B14F-4D97-AF65-F5344CB8AC3E}">
        <p14:creationId xmlns:p14="http://schemas.microsoft.com/office/powerpoint/2010/main" val="22704779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16CE4-4BA1-A3FD-31FE-C7EB3E987F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9" cy="4978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56DDFA5-506C-D403-1034-241C100EEFC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6427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E66F58-3194-DB5B-025F-72EF9461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9" cy="4978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89DB3E9-BF80-15D1-7ABB-2FF655BE66D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3D03A55-18BF-13E9-07E4-2D9AEB8E776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86893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818D3C-6959-A0CF-C5BB-1BDB8FC6DB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8" cy="4978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94262A-312E-B1DE-B4BB-8988AD48F7D1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0AA238C-50D7-1F1A-F0DE-494A307044E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5741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F7DD6E-8BF4-AB3F-395E-051C6B9E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1" y="82733"/>
            <a:ext cx="6370818" cy="4978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597A0A-154D-7E07-4F68-807320EA6611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E05233F-7BE2-F1A4-4E0D-072C2C9EA708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1676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7E76A5-E408-1CFD-37AF-30A9394C1D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7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34B1EC-DB5B-5CC3-7E06-4CD18A85537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6BCE63C-3DB3-3B2E-6302-EDB74B2E9B0C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8177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6DB5E-8215-EE6A-8D67-37DBCF778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539DC7-0EBB-D11F-3598-75EBFCA8D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3"/>
            <a:ext cx="7869831" cy="4427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0B882-40DE-5958-1764-D87202AAD2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5E9FE9-C126-8C9D-78E7-DCA2BCB7DCBE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52ABA2-CEE3-FAFF-D894-4085381DB9FA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9AA09-886F-4A52-4665-8F95F7D4013A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404258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CF9C89-85B9-0CA4-AD1F-630AFD616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3"/>
            <a:ext cx="6370817" cy="49780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6AE6E8-8DAE-9B83-549F-F997F257860F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03FB1AB-52E5-26DD-9A6E-FAAF8E3B0022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6343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F289E-F9C0-8E82-2D22-FE470FA9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7" cy="4978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D225E5-98CD-ACE6-513C-22FBDF86FD7F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44F012-F31A-D88E-B2FB-EB61598B023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533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6A10DC-3FFB-9429-C7E2-0D9EB3B2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BC4F411-9260-C382-4895-311169F936B0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EA82556-7CE4-FB63-260F-3017FDD8A686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05776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AB21D4-F4BC-65D3-1335-84D656AA76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DF50F3-AEC7-8302-E8DB-82F03395686B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E418951A-8B3C-DD83-07B7-56D0EDA2633D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2646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5D3BB-990F-A1BB-B53D-5106E84C8B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6" cy="49780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A69C1-7E2E-DD38-0357-102A6A79F19E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A054E86-6D5C-0ECA-3D58-40ECC457D23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244726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9E66D-CE0A-E88B-C3EC-A9A65800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55329A-D384-0544-73FF-04383B093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4" y="82735"/>
            <a:ext cx="6370813" cy="49780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8931E-BCEB-BD71-29D2-6C90B9B822A4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69468-A7BC-EDEB-E96F-42BFBE878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2E3158-88A0-CECC-615D-44CA98A103BE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9B3A838-7A49-1801-355F-CD5FE485DD6F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7049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F443-458D-4514-7F7C-E758BF77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83DEA-CA34-233E-D468-AF71C554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2" y="82734"/>
            <a:ext cx="6370816" cy="497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FA3B7-F554-A6C9-FD79-FBC9603A117D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7B0566-BF13-4370-6180-E584DD048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5CD65B0-FED5-5E8C-358F-863C12A7407A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03F3309-72FC-85B3-AD9A-7806FB2F32D4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2436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1CF1A-C673-277F-5193-9507CA52F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4E0F20-B215-33D0-DD79-AF15790C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386593" y="82734"/>
            <a:ext cx="6370814" cy="49780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BD137-4559-E4F3-AA49-878811DC11EA}"/>
              </a:ext>
            </a:extLst>
          </p:cNvPr>
          <p:cNvSpPr txBox="1"/>
          <p:nvPr/>
        </p:nvSpPr>
        <p:spPr>
          <a:xfrm>
            <a:off x="2489475" y="287749"/>
            <a:ext cx="60012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/>
              <a:t>High-level Quality Management System </a:t>
            </a:r>
            <a:br>
              <a:rPr lang="en-GB" sz="1100" dirty="0"/>
            </a:br>
            <a:r>
              <a:rPr lang="en-GB" sz="1100" dirty="0"/>
              <a:t>Framework 2025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59EFF8-F5CF-F2C9-DEB7-4600360D1C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A5C253-2285-ED15-977D-6A6C20C98D54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1664766-CE14-214A-C9D0-557DBEF96A73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/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12803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515F6-2F7F-04DB-3073-55C9054B8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61" t="18650" r="24819" b="16312"/>
          <a:stretch>
            <a:fillRect/>
          </a:stretch>
        </p:blipFill>
        <p:spPr>
          <a:xfrm>
            <a:off x="2536723" y="413340"/>
            <a:ext cx="4070555" cy="43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91EB-28B8-9730-E7EF-EA8CB8733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2FB2BE-04B4-7B3B-FF85-0FC1B634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7085" y="357944"/>
            <a:ext cx="7869831" cy="4427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703EA-76A3-C439-5A41-2D6FC96CD6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4" y="292159"/>
            <a:ext cx="1654070" cy="4980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E528-8407-B628-BB13-F2A6E1BBCB7A}"/>
              </a:ext>
            </a:extLst>
          </p:cNvPr>
          <p:cNvCxnSpPr/>
          <p:nvPr/>
        </p:nvCxnSpPr>
        <p:spPr>
          <a:xfrm>
            <a:off x="2207264" y="292848"/>
            <a:ext cx="0" cy="498067"/>
          </a:xfrm>
          <a:prstGeom prst="line">
            <a:avLst/>
          </a:prstGeom>
          <a:ln w="19050">
            <a:solidFill>
              <a:srgbClr val="178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9BCDD3-138B-8508-81E0-FEC88FA7BB03}"/>
              </a:ext>
            </a:extLst>
          </p:cNvPr>
          <p:cNvSpPr txBox="1"/>
          <p:nvPr/>
        </p:nvSpPr>
        <p:spPr>
          <a:xfrm>
            <a:off x="2489475" y="287749"/>
            <a:ext cx="60012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Scottish Approach to Change 2025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781FD6-7034-C9AE-9ACC-F80CC455F83B}"/>
              </a:ext>
            </a:extLst>
          </p:cNvPr>
          <p:cNvSpPr txBox="1">
            <a:spLocks/>
          </p:cNvSpPr>
          <p:nvPr/>
        </p:nvSpPr>
        <p:spPr>
          <a:xfrm>
            <a:off x="270984" y="4789561"/>
            <a:ext cx="7763742" cy="26043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56545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Healthcare Improvement Scotland. Published: 2025</a:t>
            </a:r>
          </a:p>
        </p:txBody>
      </p:sp>
    </p:spTree>
    <p:extLst>
      <p:ext uri="{BB962C8B-B14F-4D97-AF65-F5344CB8AC3E}">
        <p14:creationId xmlns:p14="http://schemas.microsoft.com/office/powerpoint/2010/main" val="377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326fe6-89bf-4fe1-aab9-79742e212883">
      <Terms xmlns="http://schemas.microsoft.com/office/infopath/2007/PartnerControls"/>
    </lcf76f155ced4ddcb4097134ff3c332f>
    <TaxCatchAll xmlns="c45bf8d7-b08a-4e09-b65b-7de9a18e19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E44A9E93C50439054935E1C1CDA69" ma:contentTypeVersion="13" ma:contentTypeDescription="Create a new document." ma:contentTypeScope="" ma:versionID="76a739d9039fd73efb6cf264f4709a5c">
  <xsd:schema xmlns:xsd="http://www.w3.org/2001/XMLSchema" xmlns:xs="http://www.w3.org/2001/XMLSchema" xmlns:p="http://schemas.microsoft.com/office/2006/metadata/properties" xmlns:ns2="a4326fe6-89bf-4fe1-aab9-79742e212883" xmlns:ns3="c45bf8d7-b08a-4e09-b65b-7de9a18e19ce" targetNamespace="http://schemas.microsoft.com/office/2006/metadata/properties" ma:root="true" ma:fieldsID="fce246982f785bc3d86795865f2b9e21" ns2:_="" ns3:_="">
    <xsd:import namespace="a4326fe6-89bf-4fe1-aab9-79742e212883"/>
    <xsd:import namespace="c45bf8d7-b08a-4e09-b65b-7de9a18e19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26fe6-89bf-4fe1-aab9-79742e212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bf8d7-b08a-4e09-b65b-7de9a18e19c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02577f5-d4eb-4d6d-8622-8af9c0837732}" ma:internalName="TaxCatchAll" ma:showField="CatchAllData" ma:web="c45bf8d7-b08a-4e09-b65b-7de9a18e19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c45bf8d7-b08a-4e09-b65b-7de9a18e19ce"/>
    <ds:schemaRef ds:uri="http://schemas.microsoft.com/office/infopath/2007/PartnerControls"/>
    <ds:schemaRef ds:uri="a4326fe6-89bf-4fe1-aab9-79742e212883"/>
  </ds:schemaRefs>
</ds:datastoreItem>
</file>

<file path=customXml/itemProps3.xml><?xml version="1.0" encoding="utf-8"?>
<ds:datastoreItem xmlns:ds="http://schemas.openxmlformats.org/officeDocument/2006/customXml" ds:itemID="{2CDE100A-D92A-4267-A41A-DD503B0AB7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326fe6-89bf-4fe1-aab9-79742e212883"/>
    <ds:schemaRef ds:uri="c45bf8d7-b08a-4e09-b65b-7de9a18e1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3219</TotalTime>
  <Words>1257</Words>
  <Application>Microsoft Office PowerPoint</Application>
  <PresentationFormat>On-screen Show (16:9)</PresentationFormat>
  <Paragraphs>283</Paragraphs>
  <Slides>88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The Scottish Approach to Change</vt:lpstr>
      <vt:lpstr>The Enablers of Quality and 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Clear vision and purpose</vt:lpstr>
      <vt:lpstr>Process rigour </vt:lpstr>
      <vt:lpstr>Leadership and culture </vt:lpstr>
      <vt:lpstr>People-led</vt:lpstr>
      <vt:lpstr>Learning system</vt:lpstr>
      <vt:lpstr>Clear vision and purpose</vt:lpstr>
      <vt:lpstr>Process rigour </vt:lpstr>
      <vt:lpstr>Leadership and culture </vt:lpstr>
      <vt:lpstr>People-led</vt:lpstr>
      <vt:lpstr>Learning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Identify</vt:lpstr>
      <vt:lpstr>Understand</vt:lpstr>
      <vt:lpstr>Develop and design</vt:lpstr>
      <vt:lpstr>Prototype and test</vt:lpstr>
      <vt:lpstr>Review for implementation</vt:lpstr>
      <vt:lpstr>Define and implement</vt:lpstr>
      <vt:lpstr>Embed and sustain</vt:lpstr>
      <vt:lpstr>Review for spread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 are, what we do</dc:title>
  <dc:creator>Kenneth Miller</dc:creator>
  <cp:lastModifiedBy>Kirsty Littleallan (NHS Healthcare Improvement Scotland)</cp:lastModifiedBy>
  <cp:revision>10</cp:revision>
  <cp:lastPrinted>2017-09-06T13:57:19Z</cp:lastPrinted>
  <dcterms:created xsi:type="dcterms:W3CDTF">2017-08-22T14:27:19Z</dcterms:created>
  <dcterms:modified xsi:type="dcterms:W3CDTF">2026-04-27T08:14:16Z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0x010100E0DE44A9E93C50439054935E1C1CDA69</vt:lpwstr>
  </property>
  <property fmtid="{D5CDD505-2E9C-101B-9397-08002B2CF9AE}" pid="3" name="Departments">
    <vt:lpwstr/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