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86" r:id="rId5"/>
  </p:sldMasterIdLst>
  <p:notesMasterIdLst>
    <p:notesMasterId r:id="rId15"/>
  </p:notesMasterIdLst>
  <p:sldIdLst>
    <p:sldId id="293" r:id="rId6"/>
    <p:sldId id="1586" r:id="rId7"/>
    <p:sldId id="317" r:id="rId8"/>
    <p:sldId id="1594" r:id="rId9"/>
    <p:sldId id="1599" r:id="rId10"/>
    <p:sldId id="323" r:id="rId11"/>
    <p:sldId id="1596" r:id="rId12"/>
    <p:sldId id="1597" r:id="rId13"/>
    <p:sldId id="1598" r:id="rId14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18335017-7D03-4F53-BFB6-7935EB395E3C}">
          <p14:sldIdLst>
            <p14:sldId id="293"/>
            <p14:sldId id="1586"/>
            <p14:sldId id="317"/>
            <p14:sldId id="1594"/>
            <p14:sldId id="1599"/>
            <p14:sldId id="323"/>
            <p14:sldId id="1596"/>
            <p14:sldId id="1597"/>
            <p14:sldId id="15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03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orient="horz" pos="21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4D7217-856C-4256-749A-809852C7642C}" name="Joanne Matthews (NHS Healthcare Improvement Scotland)" initials="JS" userId="S::joanne.matthews1@his.nhs.scot::fe9a462d-178c-425b-9bb1-054474be22f5" providerId="AD"/>
  <p188:author id="{69FE301A-003A-5F8C-7FC0-76E83F7373EA}" name="Clare Hammond(NHS Healthcare Improvement Scotland)" initials="CH" userId="S::clare.hammond@his.nhs.scot::ee02cdb0-52f0-4de5-b236-a9f74537d952" providerId="AD"/>
  <p188:author id="{9E1D4E57-B260-3CF7-05DB-AAB52473F7ED}" name="Angela Rowe (NHS Healthcare Improvement Scotland)" initials="AS" userId="S::angela.rowe2@his.nhs.scot::84df96ac-b04f-48ab-b980-7a0af6ffffe6" providerId="AD"/>
  <p188:author id="{AD672A64-DD4A-86DA-92DF-60E8072D0C02}" name="Caroline Wight (NHS Healthcare Improvement Scotland)" initials="CW" userId="S::caroline.wight@his.nhs.scot::a2131034-af5e-443b-a1b7-893b87da101f" providerId="AD"/>
  <p188:author id="{54DD9188-E638-5710-96C4-1279C6AA930B}" name="Fiona Lacey (NHS Healthcare Improvement Scotland)" initials="FL" userId="S::fiona.lacey@his.nhs.scot::c5c49ad5-cc6c-4dcb-aeca-1d6d804aae98" providerId="AD"/>
  <p188:author id="{F3F143B4-E6C4-47C7-A8C9-2A07A8076B38}" name="Scott McBride (NHS Healthcare Improvement Scotland)" initials="SM" userId="S::scott.mcbride3@his.nhs.scot::9849adce-3b24-4199-9329-28c3665e914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neth Miller" initials="KM" lastIdx="1" clrIdx="0">
    <p:extLst>
      <p:ext uri="{19B8F6BF-5375-455C-9EA6-DF929625EA0E}">
        <p15:presenceInfo xmlns:p15="http://schemas.microsoft.com/office/powerpoint/2012/main" userId="S-1-5-21-1942464828-378638904-3880573118-24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57E"/>
    <a:srgbClr val="014380"/>
    <a:srgbClr val="315772"/>
    <a:srgbClr val="0B95AB"/>
    <a:srgbClr val="159BCD"/>
    <a:srgbClr val="E2ECEF"/>
    <a:srgbClr val="04887F"/>
    <a:srgbClr val="385070"/>
    <a:srgbClr val="5B2866"/>
    <a:srgbClr val="169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B0EF13-DE8C-4A61-AC2F-EDEBF3BF0450}" v="4" dt="2026-04-20T13:01:39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–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3" autoAdjust="0"/>
  </p:normalViewPr>
  <p:slideViewPr>
    <p:cSldViewPr snapToGrid="0">
      <p:cViewPr varScale="1">
        <p:scale>
          <a:sx n="131" d="100"/>
          <a:sy n="131" d="100"/>
        </p:scale>
        <p:origin x="1044" y="126"/>
      </p:cViewPr>
      <p:guideLst>
        <p:guide orient="horz" pos="3003"/>
        <p:guide pos="204"/>
        <p:guide pos="5556"/>
        <p:guide orient="horz" pos="2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F9AD6-6EDC-0948-A14C-5DEF32FE1F3F}" type="datetimeFigureOut">
              <a:rPr lang="en-US" smtClean="0"/>
              <a:pPr/>
              <a:t>4/30/2026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E83B7-278F-6545-9C62-E36EB068C0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56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FE83B7-278F-6545-9C62-E36EB068C00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73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E83B7-278F-6545-9C62-E36EB068C00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02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E83B7-278F-6545-9C62-E36EB068C00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86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A71C10-A680-9615-2CAD-01B310BCE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882469"/>
            <a:ext cx="9144000" cy="126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4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" y="953"/>
            <a:ext cx="9152000" cy="514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5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21"/>
            <a:ext cx="9144000" cy="862479"/>
          </a:xfrm>
          <a:prstGeom prst="rect">
            <a:avLst/>
          </a:prstGeom>
          <a:gradFill>
            <a:gsLst>
              <a:gs pos="0">
                <a:srgbClr val="602365"/>
              </a:gs>
              <a:gs pos="55000">
                <a:srgbClr val="008D80"/>
              </a:gs>
              <a:gs pos="100000">
                <a:srgbClr val="189DD9"/>
              </a:gs>
            </a:gsLst>
            <a:lin ang="132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33585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238750" y="1266825"/>
            <a:ext cx="3578225" cy="3390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35850" y="1266825"/>
            <a:ext cx="4550475" cy="3390900"/>
          </a:xfrm>
        </p:spPr>
        <p:txBody>
          <a:bodyPr>
            <a:noAutofit/>
          </a:bodyPr>
          <a:lstStyle>
            <a:lvl1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80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238750" y="1266825"/>
            <a:ext cx="3578225" cy="3390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16800" y="1266825"/>
            <a:ext cx="4550475" cy="3390900"/>
          </a:xfrm>
        </p:spPr>
        <p:txBody>
          <a:bodyPr>
            <a:noAutofit/>
          </a:bodyPr>
          <a:lstStyle>
            <a:lvl1pPr>
              <a:buClr>
                <a:srgbClr val="014380"/>
              </a:buClr>
              <a:defRPr/>
            </a:lvl1pPr>
            <a:lvl2pPr>
              <a:buClr>
                <a:srgbClr val="014380"/>
              </a:buClr>
              <a:defRPr/>
            </a:lvl2pPr>
            <a:lvl3pPr>
              <a:buClr>
                <a:srgbClr val="014380"/>
              </a:buClr>
              <a:defRPr/>
            </a:lvl3pPr>
            <a:lvl4pPr>
              <a:buClr>
                <a:srgbClr val="014380"/>
              </a:buClr>
              <a:defRPr/>
            </a:lvl4pPr>
            <a:lvl5pPr>
              <a:buClr>
                <a:srgbClr val="01438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27600" y="864000"/>
            <a:ext cx="8488800" cy="0"/>
          </a:xfrm>
          <a:prstGeom prst="line">
            <a:avLst/>
          </a:prstGeom>
          <a:ln w="12700">
            <a:gradFill>
              <a:gsLst>
                <a:gs pos="0">
                  <a:srgbClr val="602365"/>
                </a:gs>
                <a:gs pos="58000">
                  <a:srgbClr val="008D80"/>
                </a:gs>
                <a:gs pos="100000">
                  <a:srgbClr val="189DD9"/>
                </a:gs>
              </a:gsLst>
              <a:lin ang="5400000" scaled="1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38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21"/>
            <a:ext cx="9144000" cy="862479"/>
          </a:xfrm>
          <a:prstGeom prst="rect">
            <a:avLst/>
          </a:prstGeom>
          <a:gradFill>
            <a:gsLst>
              <a:gs pos="0">
                <a:srgbClr val="602365"/>
              </a:gs>
              <a:gs pos="55000">
                <a:srgbClr val="008D80"/>
              </a:gs>
              <a:gs pos="100000">
                <a:srgbClr val="189DD9"/>
              </a:gs>
            </a:gsLst>
            <a:lin ang="132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33585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238750" y="1266825"/>
            <a:ext cx="3578225" cy="3390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35850" y="1266825"/>
            <a:ext cx="4550475" cy="3390900"/>
          </a:xfrm>
        </p:spPr>
        <p:txBody>
          <a:bodyPr>
            <a:noAutofit/>
          </a:bodyPr>
          <a:lstStyle>
            <a:lvl1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buClr>
                <a:srgbClr val="014380"/>
              </a:buCl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72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00" y="1113750"/>
            <a:ext cx="8478000" cy="33915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4000" y="4767263"/>
            <a:ext cx="39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A2E5"/>
                </a:solidFill>
              </a:defRPr>
            </a:lvl1pPr>
          </a:lstStyle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66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1" r:id="rId2"/>
    <p:sldLayoutId id="2147483667" r:id="rId3"/>
    <p:sldLayoutId id="214748369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u="none" kern="1200">
          <a:solidFill>
            <a:srgbClr val="004685"/>
          </a:solidFill>
          <a:uFill>
            <a:solidFill>
              <a:srgbClr val="00A2E5"/>
            </a:solidFill>
          </a:u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00" y="1113750"/>
            <a:ext cx="8478000" cy="33915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4000" y="4767263"/>
            <a:ext cx="39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A2E5"/>
                </a:solidFill>
              </a:defRPr>
            </a:lvl1pPr>
          </a:lstStyle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0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u="none" kern="1200">
          <a:solidFill>
            <a:srgbClr val="004685"/>
          </a:solidFill>
          <a:uFill>
            <a:solidFill>
              <a:srgbClr val="00A2E5"/>
            </a:solidFill>
          </a:u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63599" y="1981538"/>
            <a:ext cx="8062484" cy="118042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800" b="0" u="none" kern="1200" spc="-20" baseline="0">
                <a:solidFill>
                  <a:schemeClr val="bg1"/>
                </a:solidFill>
                <a:uFill>
                  <a:solidFill>
                    <a:srgbClr val="00A2E5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Readiness for change </a:t>
            </a:r>
            <a:r>
              <a:rPr lang="en-US" sz="4000"/>
              <a:t>assessment v2.0 </a:t>
            </a:r>
            <a:endParaRPr lang="en-US" sz="4000" dirty="0"/>
          </a:p>
        </p:txBody>
      </p:sp>
      <p:sp>
        <p:nvSpPr>
          <p:cNvPr id="10" name="Text Placeholder 9"/>
          <p:cNvSpPr txBox="1">
            <a:spLocks/>
          </p:cNvSpPr>
          <p:nvPr/>
        </p:nvSpPr>
        <p:spPr>
          <a:xfrm>
            <a:off x="363599" y="3161961"/>
            <a:ext cx="7629633" cy="6079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/>
              <a:t>Scottish Approach to Change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March 2026</a:t>
            </a:r>
            <a:endParaRPr lang="en-US" sz="1800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rcRect r="41148"/>
          <a:stretch>
            <a:fillRect/>
          </a:stretch>
        </p:blipFill>
        <p:spPr>
          <a:xfrm>
            <a:off x="450001" y="414000"/>
            <a:ext cx="2104274" cy="773615"/>
          </a:xfrm>
          <a:prstGeom prst="rect">
            <a:avLst/>
          </a:prstGeom>
        </p:spPr>
      </p:pic>
      <p:pic>
        <p:nvPicPr>
          <p:cNvPr id="7" name="Picture 6" descr="NHS Scotland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3924" y="4170175"/>
            <a:ext cx="655489" cy="432000"/>
          </a:xfrm>
          <a:prstGeom prst="rect">
            <a:avLst/>
          </a:prstGeom>
        </p:spPr>
      </p:pic>
      <p:sp>
        <p:nvSpPr>
          <p:cNvPr id="6" name="Text Placeholder 9"/>
          <p:cNvSpPr txBox="1">
            <a:spLocks/>
          </p:cNvSpPr>
          <p:nvPr/>
        </p:nvSpPr>
        <p:spPr>
          <a:xfrm>
            <a:off x="384291" y="4431011"/>
            <a:ext cx="4702614" cy="1711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0"/>
              </a:spcBef>
              <a:buFont typeface="Arial"/>
              <a:buNone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rgbClr val="00468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Leading quality health and care for Scotland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75873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62B36-0070-FA70-C79A-8EB89AADD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46AB-68C5-95CC-F3F5-0FF276F94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Guidance on assessing readiness for change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4AE018-A2BE-7991-E1EE-9A2D32BC2F99}"/>
              </a:ext>
            </a:extLst>
          </p:cNvPr>
          <p:cNvSpPr txBox="1"/>
          <p:nvPr/>
        </p:nvSpPr>
        <p:spPr>
          <a:xfrm>
            <a:off x="288000" y="968400"/>
            <a:ext cx="3988437" cy="3864078"/>
          </a:xfrm>
          <a:prstGeom prst="rect">
            <a:avLst/>
          </a:prstGeom>
          <a:noFill/>
        </p:spPr>
        <p:txBody>
          <a:bodyPr wrap="square" tIns="46800" rtlCol="0">
            <a:noAutofit/>
          </a:bodyPr>
          <a:lstStyle/>
          <a:p>
            <a:r>
              <a:rPr lang="en-GB" sz="1100" b="1" dirty="0">
                <a:solidFill>
                  <a:schemeClr val="tx2"/>
                </a:solidFill>
              </a:rPr>
              <a:t>Assessing readiness for change</a:t>
            </a:r>
            <a:endParaRPr lang="en-GB" sz="1100" dirty="0">
              <a:solidFill>
                <a:schemeClr val="tx2"/>
              </a:solidFill>
            </a:endParaRPr>
          </a:p>
          <a:p>
            <a:endParaRPr lang="en-GB" sz="1100" dirty="0"/>
          </a:p>
          <a:p>
            <a:r>
              <a:rPr lang="en-GB" sz="1100" dirty="0"/>
              <a:t>This readiness for change assessment tool helps you to reflect on each enabler of quality and change using prompt questions to stimulate discussion. It supports a learning-based approach to quality management.</a:t>
            </a:r>
          </a:p>
          <a:p>
            <a:endParaRPr lang="en-GB" sz="1100" dirty="0"/>
          </a:p>
          <a:p>
            <a:r>
              <a:rPr lang="en-GB" sz="1100" dirty="0"/>
              <a:t>To use this tool, we recommend bringing together a range of stakeholders to bring diverse perspectives in considering your readiness for change. Examples of key stakeholders may include, but are not limited to:</a:t>
            </a:r>
          </a:p>
          <a:p>
            <a:endParaRPr lang="en-GB" sz="1100" dirty="0"/>
          </a:p>
          <a:p>
            <a:pPr marL="171450" indent="-171450">
              <a:lnSpc>
                <a:spcPct val="110000"/>
              </a:lnSpc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Senior leaders</a:t>
            </a:r>
          </a:p>
          <a:p>
            <a:pPr marL="171450" indent="-171450">
              <a:lnSpc>
                <a:spcPct val="110000"/>
              </a:lnSpc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Operational managers</a:t>
            </a:r>
          </a:p>
          <a:p>
            <a:pPr marL="171450" indent="-171450">
              <a:lnSpc>
                <a:spcPct val="110000"/>
              </a:lnSpc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People who deliver and support services</a:t>
            </a:r>
          </a:p>
          <a:p>
            <a:pPr marL="171450" indent="-171450">
              <a:lnSpc>
                <a:spcPct val="110000"/>
              </a:lnSpc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People who use services</a:t>
            </a:r>
          </a:p>
          <a:p>
            <a:pPr marL="171450" indent="-171450">
              <a:lnSpc>
                <a:spcPct val="110000"/>
              </a:lnSpc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Carers and families</a:t>
            </a:r>
          </a:p>
          <a:p>
            <a:pPr marL="171450" indent="-171450">
              <a:lnSpc>
                <a:spcPct val="110000"/>
              </a:lnSpc>
              <a:spcAft>
                <a:spcPts val="300"/>
              </a:spcAft>
              <a:buClr>
                <a:srgbClr val="014380"/>
              </a:buClr>
              <a:buFont typeface="Arial" panose="020B0604020202020204" pitchFamily="34" charset="0"/>
              <a:buChar char="•"/>
              <a:defRPr/>
            </a:pPr>
            <a:r>
              <a:rPr lang="en-GB" sz="1100" dirty="0"/>
              <a:t>Other providers of services</a:t>
            </a:r>
          </a:p>
          <a:p>
            <a:endParaRPr lang="en-GB" sz="1100" dirty="0"/>
          </a:p>
          <a:p>
            <a:r>
              <a:rPr lang="en-GB" sz="1100" dirty="0"/>
              <a:t>The key discussion points and scoring should be captured during the assessment by a nominated person. </a:t>
            </a:r>
          </a:p>
          <a:p>
            <a:endParaRPr lang="en-GB" sz="1100" dirty="0"/>
          </a:p>
          <a:p>
            <a:endParaRPr lang="en-GB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A7E5BB-45FC-1E4A-9254-43F893DE3E14}"/>
              </a:ext>
            </a:extLst>
          </p:cNvPr>
          <p:cNvSpPr txBox="1"/>
          <p:nvPr/>
        </p:nvSpPr>
        <p:spPr>
          <a:xfrm>
            <a:off x="4571998" y="968400"/>
            <a:ext cx="4284002" cy="13140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GB" sz="1100" b="1" dirty="0">
                <a:solidFill>
                  <a:schemeClr val="tx2"/>
                </a:solidFill>
              </a:rPr>
              <a:t>Interpreting your self-assessment of organisational readiness</a:t>
            </a:r>
            <a:endParaRPr lang="en-GB" sz="1100" dirty="0">
              <a:solidFill>
                <a:schemeClr val="tx2"/>
              </a:solidFill>
            </a:endParaRPr>
          </a:p>
          <a:p>
            <a:endParaRPr lang="en-GB" sz="1100" dirty="0"/>
          </a:p>
          <a:p>
            <a:r>
              <a:rPr lang="en-GB" sz="1100" dirty="0"/>
              <a:t>Qualitative group reflections captured during the assessment are most important, however it is suggested that your give each enabler a score using the guidance in the table below. This should be on the consensus of group discussion and will allow you to consider what the most appropriate next steps are.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6A44DA-137E-AEBA-C559-EAFD9E7AF0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848750"/>
              </p:ext>
            </p:extLst>
          </p:nvPr>
        </p:nvGraphicFramePr>
        <p:xfrm>
          <a:off x="4439892" y="2440798"/>
          <a:ext cx="4548214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790">
                  <a:extLst>
                    <a:ext uri="{9D8B030D-6E8A-4147-A177-3AD203B41FA5}">
                      <a16:colId xmlns:a16="http://schemas.microsoft.com/office/drawing/2014/main" val="2969780484"/>
                    </a:ext>
                  </a:extLst>
                </a:gridCol>
                <a:gridCol w="892277">
                  <a:extLst>
                    <a:ext uri="{9D8B030D-6E8A-4147-A177-3AD203B41FA5}">
                      <a16:colId xmlns:a16="http://schemas.microsoft.com/office/drawing/2014/main" val="2468957772"/>
                    </a:ext>
                  </a:extLst>
                </a:gridCol>
                <a:gridCol w="950984">
                  <a:extLst>
                    <a:ext uri="{9D8B030D-6E8A-4147-A177-3AD203B41FA5}">
                      <a16:colId xmlns:a16="http://schemas.microsoft.com/office/drawing/2014/main" val="504326652"/>
                    </a:ext>
                  </a:extLst>
                </a:gridCol>
                <a:gridCol w="2188163">
                  <a:extLst>
                    <a:ext uri="{9D8B030D-6E8A-4147-A177-3AD203B41FA5}">
                      <a16:colId xmlns:a16="http://schemas.microsoft.com/office/drawing/2014/main" val="2792594516"/>
                    </a:ext>
                  </a:extLst>
                </a:gridCol>
              </a:tblGrid>
              <a:tr h="186615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Score</a:t>
                      </a:r>
                    </a:p>
                  </a:txBody>
                  <a:tcPr marL="121920" marR="121920" marT="60960" marB="60960" anchor="ctr">
                    <a:solidFill>
                      <a:srgbClr val="0488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Interpretation</a:t>
                      </a:r>
                    </a:p>
                  </a:txBody>
                  <a:tcPr marL="121920" marR="121920" marT="60960" marB="60960" anchor="ctr">
                    <a:solidFill>
                      <a:srgbClr val="0488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Rational</a:t>
                      </a:r>
                    </a:p>
                  </a:txBody>
                  <a:tcPr marL="121920" marR="121920" marT="60960" marB="60960" anchor="ctr">
                    <a:solidFill>
                      <a:srgbClr val="0488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Proposed actions</a:t>
                      </a:r>
                    </a:p>
                  </a:txBody>
                  <a:tcPr marL="121920" marR="121920" marT="60960" marB="60960" anchor="ctr">
                    <a:solidFill>
                      <a:srgbClr val="0488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14224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Not ready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No evidence or significant barriers exist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/>
                        <a:t>Acknowledge the readiness gap and address before proceeding. Identify specific areas where readiness is low, share findings openly with key stakeholders and develop a plan to address the gaps.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11082951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1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Partially ready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Some evidence or partial progress, but gaps remain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/>
                        <a:t>Plan with senior leaders to address areas requiring further development. Proceed to planned improvement activity whilst continuing to address readiness gaps.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84016017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2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Fully ready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dirty="0"/>
                        <a:t>Clear evidence of readiness and minimal barriers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/>
                        <a:t>Proceed with planned improvement activity and monitor continuously as part of your quality management system.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193728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59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2EFC9-A7C4-D6C2-3EE5-9E9830908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817A3-264B-2457-9AB2-074CAA15D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five enablers of quality and change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09DB164-E1E8-44E2-8CAF-798BA82DE209}"/>
              </a:ext>
            </a:extLst>
          </p:cNvPr>
          <p:cNvGrpSpPr/>
          <p:nvPr/>
        </p:nvGrpSpPr>
        <p:grpSpPr>
          <a:xfrm>
            <a:off x="224348" y="1140444"/>
            <a:ext cx="8695304" cy="3864078"/>
            <a:chOff x="129346" y="1140444"/>
            <a:chExt cx="8695304" cy="386407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5004212-D739-1329-DA25-899BBFA81445}"/>
                </a:ext>
              </a:extLst>
            </p:cNvPr>
            <p:cNvSpPr txBox="1"/>
            <p:nvPr/>
          </p:nvSpPr>
          <p:spPr>
            <a:xfrm>
              <a:off x="4684650" y="1140444"/>
              <a:ext cx="4140000" cy="386407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14380"/>
                </a:buClr>
                <a:buSzTx/>
                <a:buFont typeface="Arial"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What are the enablers of quality and change</a:t>
              </a:r>
            </a:p>
            <a:p>
              <a:pPr marL="228600" marR="0" lvl="0" indent="-22860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a 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clear vision and purpose </a:t>
              </a: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in your organisation. This clarity helps you know what to change and how to do it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228600" marR="0" lvl="0" indent="-22860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process rigour</a:t>
              </a: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, in the form of access to strong governance, data and measurement, project management, and commissioning support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228600" marR="0" lvl="0" indent="-22860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the right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leadership and culture </a:t>
              </a: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to support changes in your organisation and partner organisations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228600" marR="0" lvl="0" indent="-22860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opportunities to engage with people and help your change to be 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people-led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014380"/>
                </a:solidFill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228600" marR="0" lvl="0" indent="-22860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a culture that encourages sharing knowledge among people, staff, and organisations as part of a </a:t>
              </a: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learning system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014380"/>
                </a:solidFill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>
                <a:spcAft>
                  <a:spcPts val="600"/>
                </a:spcAft>
              </a:pPr>
              <a:endParaRPr lang="en-GB" sz="1200" dirty="0"/>
            </a:p>
            <a:p>
              <a:pPr>
                <a:spcAft>
                  <a:spcPts val="600"/>
                </a:spcAft>
              </a:pPr>
              <a:endParaRPr lang="en-GB" sz="1200" dirty="0"/>
            </a:p>
            <a:p>
              <a:pPr>
                <a:spcAft>
                  <a:spcPts val="600"/>
                </a:spcAft>
              </a:pPr>
              <a:endParaRPr lang="en-GB" sz="1200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69E45B8-C0D1-70F3-0967-EB8000878361}"/>
                </a:ext>
              </a:extLst>
            </p:cNvPr>
            <p:cNvSpPr txBox="1"/>
            <p:nvPr/>
          </p:nvSpPr>
          <p:spPr>
            <a:xfrm>
              <a:off x="129346" y="1140444"/>
              <a:ext cx="4140000" cy="386407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lvl="0" indent="0" algn="l" defTabSz="457200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SzTx/>
                <a:buFont typeface="Arial"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1438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Why are these important?</a:t>
              </a:r>
              <a:endParaRPr lang="en-GB" dirty="0">
                <a:ea typeface="Calibri"/>
                <a:cs typeface="Calibri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rgbClr val="014380"/>
                </a:buClr>
                <a:buSzTx/>
                <a:buFont typeface="Arial"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The five enablers of quality and change create the conditions that support successful and sustainable improvement. They do this by aligning people, processes, and leadership around a shared purpose. 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R="0" lvl="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rgbClr val="014380"/>
                </a:buClr>
                <a:buSzTx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Evidence shows that without these enablers, change can: 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171450" marR="0" lvl="0" indent="-17145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face more systemic challenges and organisational barriers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171450" marR="0" lvl="0" indent="-17145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struggle to gain support and make progress</a:t>
              </a:r>
              <a:endParaRPr lang="en-GB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  <a:p>
              <a:pPr marL="171450" marR="0" lvl="0" indent="-17145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chemeClr val="tx1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be more challenging to sustain over time</a:t>
              </a:r>
              <a:endParaRPr lang="en-GB" sz="1100" dirty="0">
                <a:latin typeface="Calibri"/>
                <a:ea typeface="Calibri"/>
                <a:cs typeface="Calibri"/>
              </a:endParaRPr>
            </a:p>
            <a:p>
              <a:pPr marR="0" lvl="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rgbClr val="014380"/>
                </a:buClr>
                <a:buSzTx/>
                <a:tabLst/>
                <a:defRPr/>
              </a:pPr>
              <a:endPara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R="0" lvl="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rgbClr val="014380"/>
                </a:buClr>
                <a:buSzTx/>
                <a:tabLst/>
                <a:defRPr/>
              </a:pPr>
              <a:r>
                <a:rPr kumimoji="0" lang="en-GB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Successful change relies on having all five of these enablers in place. The enablers are interconnected; t</a:t>
              </a:r>
              <a:r>
                <a:rPr lang="en-GB" sz="1100" b="1" dirty="0">
                  <a:solidFill>
                    <a:schemeClr val="tx2"/>
                  </a:solidFill>
                  <a:latin typeface="Calibri"/>
                </a:rPr>
                <a:t>here needs to be internal consistency between them to ensure they are all driving towards achievement of the same vision.</a:t>
              </a:r>
            </a:p>
            <a:p>
              <a:pPr marR="0" lvl="0" algn="l" defTabSz="457200" rtl="0" eaLnBrk="1" fontAlgn="auto" latinLnBrk="0" hangingPunct="1">
                <a:lnSpc>
                  <a:spcPct val="110000"/>
                </a:lnSpc>
                <a:spcBef>
                  <a:spcPts val="300"/>
                </a:spcBef>
                <a:spcAft>
                  <a:spcPts val="600"/>
                </a:spcAft>
                <a:buClr>
                  <a:srgbClr val="014380"/>
                </a:buClr>
                <a:buSzTx/>
                <a:tabLst/>
                <a:defRPr/>
              </a:pPr>
              <a:endParaRPr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3843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89069-EFA3-DAD6-DD2E-C237E958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523C-FB08-9627-9877-55E66AE79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Readiness for change assessment tool (1/5)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49E352-F262-0378-7136-0CB88AA2B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45992"/>
              </p:ext>
            </p:extLst>
          </p:nvPr>
        </p:nvGraphicFramePr>
        <p:xfrm>
          <a:off x="307241" y="1174164"/>
          <a:ext cx="8529518" cy="369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155">
                  <a:extLst>
                    <a:ext uri="{9D8B030D-6E8A-4147-A177-3AD203B41FA5}">
                      <a16:colId xmlns:a16="http://schemas.microsoft.com/office/drawing/2014/main" val="3074577793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2456791303"/>
                    </a:ext>
                  </a:extLst>
                </a:gridCol>
                <a:gridCol w="865363">
                  <a:extLst>
                    <a:ext uri="{9D8B030D-6E8A-4147-A177-3AD203B41FA5}">
                      <a16:colId xmlns:a16="http://schemas.microsoft.com/office/drawing/2014/main" val="3405197004"/>
                    </a:ext>
                  </a:extLst>
                </a:gridCol>
              </a:tblGrid>
              <a:tr h="286602"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5A296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Clear vision and purpose </a:t>
                      </a:r>
                    </a:p>
                  </a:txBody>
                  <a:tcPr anchor="ctr">
                    <a:solidFill>
                      <a:srgbClr val="5A296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Agreed score </a:t>
                      </a:r>
                    </a:p>
                  </a:txBody>
                  <a:tcPr anchor="ctr">
                    <a:solidFill>
                      <a:srgbClr val="5A29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87653"/>
                  </a:ext>
                </a:extLst>
              </a:tr>
              <a:tr h="573204">
                <a:tc>
                  <a:txBody>
                    <a:bodyPr/>
                    <a:lstStyle/>
                    <a:p>
                      <a:r>
                        <a:rPr lang="en-GB" sz="800" b="1" dirty="0"/>
                        <a:t>Questions to discuss as a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/>
                        <a:t>Do you have a shared vision of what you want to achieve?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/>
                        <a:t>Have you arrived at this shared vision by considering a broad range of sources? (including lived experience, operational data, stakeholder views)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have clarity on what is in and out of scope for the work?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 = Not ready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= Partially ready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= Fully ready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267488"/>
                  </a:ext>
                </a:extLst>
              </a:tr>
              <a:tr h="283019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Group reflections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34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46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8B642-A531-DD0E-C251-C743A8D0E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571927-9A9C-3061-1BBC-B5FB2BCA5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898177"/>
              </p:ext>
            </p:extLst>
          </p:nvPr>
        </p:nvGraphicFramePr>
        <p:xfrm>
          <a:off x="307241" y="1174164"/>
          <a:ext cx="8529518" cy="368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155">
                  <a:extLst>
                    <a:ext uri="{9D8B030D-6E8A-4147-A177-3AD203B41FA5}">
                      <a16:colId xmlns:a16="http://schemas.microsoft.com/office/drawing/2014/main" val="507144901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2406502450"/>
                    </a:ext>
                  </a:extLst>
                </a:gridCol>
                <a:gridCol w="865363">
                  <a:extLst>
                    <a:ext uri="{9D8B030D-6E8A-4147-A177-3AD203B41FA5}">
                      <a16:colId xmlns:a16="http://schemas.microsoft.com/office/drawing/2014/main" val="41445884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3157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Process rigour</a:t>
                      </a:r>
                    </a:p>
                  </a:txBody>
                  <a:tcPr anchor="ctr">
                    <a:solidFill>
                      <a:srgbClr val="3157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Agreed score </a:t>
                      </a:r>
                    </a:p>
                  </a:txBody>
                  <a:tcPr anchor="ctr">
                    <a:solidFill>
                      <a:srgbClr val="315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855498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n-GB" sz="800" b="1" dirty="0"/>
                        <a:t>Questions to discuss as a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To what extent are there governance structures in place that can support and guide the work?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How effective are the mechanisms in place which capture, collate and use data to inform improvements?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have the right resource and processes in place (e.g. project management ) to add rigour to the work?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have robust commissioning arrangements in place?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 = Not ready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= Partially ready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= Fully ready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1416217"/>
                  </a:ext>
                </a:extLst>
              </a:tr>
              <a:tr h="2700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Group reflections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96748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7F2749D-6EE5-2763-CF32-856316CD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Readiness for change assessment tool (2/5)</a:t>
            </a:r>
          </a:p>
        </p:txBody>
      </p:sp>
    </p:spTree>
    <p:extLst>
      <p:ext uri="{BB962C8B-B14F-4D97-AF65-F5344CB8AC3E}">
        <p14:creationId xmlns:p14="http://schemas.microsoft.com/office/powerpoint/2010/main" val="133503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BA649-238A-4A6C-9609-43155F758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26216-01BA-82BD-2EC1-9E482E0CE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16800"/>
            <a:ext cx="8488800" cy="375571"/>
          </a:xfrm>
        </p:spPr>
        <p:txBody>
          <a:bodyPr/>
          <a:lstStyle/>
          <a:p>
            <a:r>
              <a:rPr lang="en-GB" dirty="0"/>
              <a:t>Readiness for change assessment tool (3/5)</a:t>
            </a:r>
            <a:endParaRPr lang="en-GB" sz="2000" dirty="0">
              <a:ea typeface="Calibri"/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65734A-EB45-FC3D-6FA1-BBF743828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174960"/>
              </p:ext>
            </p:extLst>
          </p:nvPr>
        </p:nvGraphicFramePr>
        <p:xfrm>
          <a:off x="306525" y="1174164"/>
          <a:ext cx="8530951" cy="369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854">
                  <a:extLst>
                    <a:ext uri="{9D8B030D-6E8A-4147-A177-3AD203B41FA5}">
                      <a16:colId xmlns:a16="http://schemas.microsoft.com/office/drawing/2014/main" val="3074577793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2456791303"/>
                    </a:ext>
                  </a:extLst>
                </a:gridCol>
                <a:gridCol w="866097">
                  <a:extLst>
                    <a:ext uri="{9D8B030D-6E8A-4147-A177-3AD203B41FA5}">
                      <a16:colId xmlns:a16="http://schemas.microsoft.com/office/drawing/2014/main" val="3405197004"/>
                    </a:ext>
                  </a:extLst>
                </a:gridCol>
              </a:tblGrid>
              <a:tr h="286602"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8857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Leadership and culture</a:t>
                      </a:r>
                    </a:p>
                  </a:txBody>
                  <a:tcPr anchor="ctr">
                    <a:solidFill>
                      <a:srgbClr val="08857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Agreed score </a:t>
                      </a:r>
                    </a:p>
                  </a:txBody>
                  <a:tcPr anchor="ctr">
                    <a:solidFill>
                      <a:srgbClr val="0885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87653"/>
                  </a:ext>
                </a:extLst>
              </a:tr>
              <a:tr h="895631">
                <a:tc>
                  <a:txBody>
                    <a:bodyPr/>
                    <a:lstStyle/>
                    <a:p>
                      <a:r>
                        <a:rPr lang="en-GB" sz="800" b="1" dirty="0"/>
                        <a:t>Questions to discuss as a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What commitment from executive and senior leaders has been made to support the work?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/>
                        <a:t>Have the appropriate decision makers who can support and influence change been identified, and are they available to support the work?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/>
                        <a:t>Are roles and responsibilities for the delivery of this work clear?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feel you have a culture to be able to make changes?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Does your organisations culture support effective communication and collaboration?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people and teams feel able to challenge the ways things have always been done/raise barriers to leaders?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 = Not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 = Partially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 = Fully ready</a:t>
                      </a:r>
                    </a:p>
                    <a:p>
                      <a:endParaRPr lang="en-GB" sz="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267488"/>
                  </a:ext>
                </a:extLst>
              </a:tr>
              <a:tr h="250776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Group reflections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34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88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297A9-8C46-909D-5582-CCBB45A67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3ED7-6E4A-69FF-533A-9B9CA28B9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16800"/>
            <a:ext cx="8488800" cy="375571"/>
          </a:xfrm>
        </p:spPr>
        <p:txBody>
          <a:bodyPr/>
          <a:lstStyle/>
          <a:p>
            <a:r>
              <a:rPr lang="en-GB" dirty="0"/>
              <a:t>Readiness for change assessment tool (4/5)</a:t>
            </a:r>
            <a:endParaRPr lang="en-GB" sz="2000" dirty="0">
              <a:ea typeface="Calibri"/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9521E7-E791-31D6-D46F-2996011279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366106"/>
              </p:ext>
            </p:extLst>
          </p:nvPr>
        </p:nvGraphicFramePr>
        <p:xfrm>
          <a:off x="307241" y="1174164"/>
          <a:ext cx="8529518" cy="3700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155">
                  <a:extLst>
                    <a:ext uri="{9D8B030D-6E8A-4147-A177-3AD203B41FA5}">
                      <a16:colId xmlns:a16="http://schemas.microsoft.com/office/drawing/2014/main" val="3074577793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2456791303"/>
                    </a:ext>
                  </a:extLst>
                </a:gridCol>
                <a:gridCol w="865363">
                  <a:extLst>
                    <a:ext uri="{9D8B030D-6E8A-4147-A177-3AD203B41FA5}">
                      <a16:colId xmlns:a16="http://schemas.microsoft.com/office/drawing/2014/main" val="3405197004"/>
                    </a:ext>
                  </a:extLst>
                </a:gridCol>
              </a:tblGrid>
              <a:tr h="284309"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B95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People led</a:t>
                      </a:r>
                    </a:p>
                  </a:txBody>
                  <a:tcPr anchor="ctr">
                    <a:solidFill>
                      <a:srgbClr val="0B95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Agreed score </a:t>
                      </a:r>
                    </a:p>
                  </a:txBody>
                  <a:tcPr anchor="ctr">
                    <a:solidFill>
                      <a:srgbClr val="0B95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87653"/>
                  </a:ext>
                </a:extLst>
              </a:tr>
              <a:tr h="812414">
                <a:tc>
                  <a:txBody>
                    <a:bodyPr/>
                    <a:lstStyle/>
                    <a:p>
                      <a:r>
                        <a:rPr lang="en-GB" sz="800" b="1" dirty="0"/>
                        <a:t>Questions to discuss as a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Does your approach to change enable it to be seen through the lens of people, community, prevention, and population planning?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dirty="0"/>
                        <a:t>Does your approach to change support a reduction in inequalities?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Is your approach to change trauma-informed?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have a clear sense of what people who need and use services, and communities need and want?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Do you have ways that you can bring in the voice of lived and living experience to guide your work?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/>
                        <a:t>To what extent are there mechanisms in place to listen and respond to people receiving care?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 = Not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 = Partially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 = Fully ready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267488"/>
                  </a:ext>
                </a:extLst>
              </a:tr>
              <a:tr h="25932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Group reflections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34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13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2E0-8100-A673-6E6D-A37FE3590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D8336-4EA3-7BA3-6938-23FF7F60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16800"/>
            <a:ext cx="8488800" cy="375571"/>
          </a:xfrm>
        </p:spPr>
        <p:txBody>
          <a:bodyPr/>
          <a:lstStyle/>
          <a:p>
            <a:r>
              <a:rPr lang="en-GB" dirty="0"/>
              <a:t>Readiness for change assessment tool (5/5)</a:t>
            </a:r>
            <a:endParaRPr lang="en-GB" sz="2000" dirty="0">
              <a:ea typeface="Calibri"/>
              <a:cs typeface="Calibri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74A3A49-A052-B2ED-816E-A2B05C2ED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336345"/>
              </p:ext>
            </p:extLst>
          </p:nvPr>
        </p:nvGraphicFramePr>
        <p:xfrm>
          <a:off x="306525" y="1174164"/>
          <a:ext cx="8530951" cy="37161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854">
                  <a:extLst>
                    <a:ext uri="{9D8B030D-6E8A-4147-A177-3AD203B41FA5}">
                      <a16:colId xmlns:a16="http://schemas.microsoft.com/office/drawing/2014/main" val="3074577793"/>
                    </a:ext>
                  </a:extLst>
                </a:gridCol>
                <a:gridCol w="6840000">
                  <a:extLst>
                    <a:ext uri="{9D8B030D-6E8A-4147-A177-3AD203B41FA5}">
                      <a16:colId xmlns:a16="http://schemas.microsoft.com/office/drawing/2014/main" val="2456791303"/>
                    </a:ext>
                  </a:extLst>
                </a:gridCol>
                <a:gridCol w="866097">
                  <a:extLst>
                    <a:ext uri="{9D8B030D-6E8A-4147-A177-3AD203B41FA5}">
                      <a16:colId xmlns:a16="http://schemas.microsoft.com/office/drawing/2014/main" val="3405197004"/>
                    </a:ext>
                  </a:extLst>
                </a:gridCol>
              </a:tblGrid>
              <a:tr h="278859"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69B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Learning system</a:t>
                      </a:r>
                    </a:p>
                  </a:txBody>
                  <a:tcPr anchor="ctr">
                    <a:solidFill>
                      <a:srgbClr val="169B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1"/>
                          </a:solidFill>
                        </a:rPr>
                        <a:t>Agreed score </a:t>
                      </a:r>
                    </a:p>
                  </a:txBody>
                  <a:tcPr anchor="ctr">
                    <a:solidFill>
                      <a:srgbClr val="169B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87653"/>
                  </a:ext>
                </a:extLst>
              </a:tr>
              <a:tr h="796839">
                <a:tc>
                  <a:txBody>
                    <a:bodyPr/>
                    <a:lstStyle/>
                    <a:p>
                      <a:r>
                        <a:rPr lang="en-GB" sz="800" b="1" dirty="0"/>
                        <a:t>Questions to discuss as a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you have regular, structured spaces for learning and reflection (e.g., huddles, debriefs, cross‑team forums) that include the right people?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you consistently gather insights from multiple sources (quantitative data, qualitative feedback, lived experience, and emerging evidence) to understand what is and isn’t working?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you use data and evidence primarily to support learning and improvement in addition to monitoring or managing performance?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you have reliable processes that help you translate learning into action and embed improvements into everyday practice?</a:t>
                      </a:r>
                    </a:p>
                    <a:p>
                      <a:pPr marL="171450" indent="-1714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you share learning effectively across the system: vertically (frontline ↔ leadership) and horizontally (between teams, services, and organisations)?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 = Not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 = Partially ready</a:t>
                      </a:r>
                    </a:p>
                    <a:p>
                      <a:endParaRPr lang="en-GB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 = Fully ready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9267488"/>
                  </a:ext>
                </a:extLst>
              </a:tr>
              <a:tr h="26143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/>
                        <a:t>Group reflections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8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34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108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E3D7E-D8CE-896A-93CF-099E4D364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A044A-7751-C6C5-1EAE-3B41564C0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16800"/>
            <a:ext cx="8488800" cy="375571"/>
          </a:xfrm>
        </p:spPr>
        <p:txBody>
          <a:bodyPr/>
          <a:lstStyle/>
          <a:p>
            <a:r>
              <a:rPr lang="en-GB" noProof="0" dirty="0"/>
              <a:t>Next steps</a:t>
            </a:r>
            <a:endParaRPr lang="en-GB" sz="2000" noProof="0" dirty="0"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002B24-FDC7-AC17-879B-26956697B13F}"/>
              </a:ext>
            </a:extLst>
          </p:cNvPr>
          <p:cNvSpPr txBox="1"/>
          <p:nvPr/>
        </p:nvSpPr>
        <p:spPr>
          <a:xfrm>
            <a:off x="252000" y="1140444"/>
            <a:ext cx="8640000" cy="38640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0" marR="0" lvl="0" indent="0" algn="l" defTabSz="4572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SzTx/>
              <a:buFont typeface="Arial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14380"/>
                </a:solidFill>
                <a:effectLst/>
                <a:uLnTx/>
                <a:uFillTx/>
                <a:ea typeface="+mn-ea"/>
                <a:cs typeface="+mn-cs"/>
              </a:rPr>
              <a:t>Once you have completed your readiness for change assessment you </a:t>
            </a:r>
            <a:r>
              <a:rPr lang="en-GB" sz="1200" b="1" dirty="0">
                <a:solidFill>
                  <a:srgbClr val="014380"/>
                </a:solidFill>
              </a:rPr>
              <a:t>will benefit from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14380"/>
                </a:solidFill>
                <a:effectLst/>
                <a:uLnTx/>
                <a:uFillTx/>
                <a:ea typeface="+mn-ea"/>
                <a:cs typeface="+mn-cs"/>
              </a:rPr>
              <a:t>:</a:t>
            </a:r>
          </a:p>
          <a:p>
            <a:pPr marL="228600" indent="-2286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GB" sz="1100" b="1" noProof="0" dirty="0"/>
              <a:t>Identifying readiness gaps and risks</a:t>
            </a:r>
            <a:r>
              <a:rPr lang="en-GB" sz="1100" noProof="0" dirty="0"/>
              <a:t>: look for specific areas where the "required readiness" exceeds the "current readiness“ and identify the impact this may have on the work.</a:t>
            </a:r>
          </a:p>
          <a:p>
            <a:pPr marL="228600" indent="-2286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GB" sz="1100" b="1" noProof="0" dirty="0"/>
              <a:t>Sharing and validating findings</a:t>
            </a:r>
            <a:r>
              <a:rPr lang="en-GB" sz="1100" noProof="0" dirty="0"/>
              <a:t>: share findings openly with key stakeholders and understand the “why” in low scoring areas.</a:t>
            </a:r>
          </a:p>
          <a:p>
            <a:pPr marL="228600" indent="-2286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GB" sz="1100" b="1" noProof="0" dirty="0"/>
              <a:t>Developing a plan</a:t>
            </a:r>
            <a:r>
              <a:rPr lang="en-GB" sz="1100" noProof="0" dirty="0"/>
              <a:t>: develop an action plan with stakeholders to address the identified readiness gaps.</a:t>
            </a:r>
          </a:p>
          <a:p>
            <a:pPr marL="228600" indent="-2286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GB" sz="1100" b="1" noProof="0" dirty="0"/>
              <a:t>Monitoring improvement</a:t>
            </a:r>
            <a:r>
              <a:rPr lang="en-GB" sz="1100" noProof="0" dirty="0"/>
              <a:t>: continuously monitor progress and learning as part of your quality management system.</a:t>
            </a: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14380"/>
              </a:buClr>
              <a:buSzTx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14380"/>
              </a:buClr>
              <a:buSzTx/>
              <a:tabLst/>
              <a:defRPr/>
            </a:pPr>
            <a:r>
              <a:rPr lang="en-GB" sz="1100" b="1" noProof="0" dirty="0">
                <a:solidFill>
                  <a:schemeClr val="tx2"/>
                </a:solidFill>
              </a:rPr>
              <a:t>Remember – </a:t>
            </a:r>
            <a:r>
              <a:rPr lang="en-GB" sz="1100" b="1" dirty="0">
                <a:solidFill>
                  <a:schemeClr val="tx2"/>
                </a:solidFill>
              </a:rPr>
              <a:t>successful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change relies on having all five of these enablers in place. The enablers are interconnected; there needs to be internal consistency between them to ensure they are all driving towards achievement of the same vision.</a:t>
            </a:r>
          </a:p>
          <a:p>
            <a:pPr marR="0" lvl="0" algn="l" defTabSz="4572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14380"/>
              </a:buClr>
              <a:buSzTx/>
              <a:tabLst/>
              <a:defRPr/>
            </a:pPr>
            <a:endParaRPr lang="en-GB" sz="1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44157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2">
      <a:dk1>
        <a:srgbClr val="565456"/>
      </a:dk1>
      <a:lt1>
        <a:sysClr val="window" lastClr="FFFFFF"/>
      </a:lt1>
      <a:dk2>
        <a:srgbClr val="1B4C87"/>
      </a:dk2>
      <a:lt2>
        <a:srgbClr val="009FE2"/>
      </a:lt2>
      <a:accent1>
        <a:srgbClr val="00704A"/>
      </a:accent1>
      <a:accent2>
        <a:srgbClr val="F8971D"/>
      </a:accent2>
      <a:accent3>
        <a:srgbClr val="C6006F"/>
      </a:accent3>
      <a:accent4>
        <a:srgbClr val="78278B"/>
      </a:accent4>
      <a:accent5>
        <a:srgbClr val="B30838"/>
      </a:accent5>
      <a:accent6>
        <a:srgbClr val="7AC143"/>
      </a:accent6>
      <a:hlink>
        <a:srgbClr val="009FE2"/>
      </a:hlink>
      <a:folHlink>
        <a:srgbClr val="1B4C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anding Presentation for Board" id="{F68CDD88-C11B-48F8-9772-B8AAA3601428}" vid="{9EFEADEC-4BA7-42F5-B618-FB32723B77FD}"/>
    </a:ext>
  </a:extLst>
</a:theme>
</file>

<file path=ppt/theme/theme2.xml><?xml version="1.0" encoding="utf-8"?>
<a:theme xmlns:a="http://schemas.openxmlformats.org/drawingml/2006/main" name="2_Office Theme">
  <a:themeElements>
    <a:clrScheme name="Custom 12">
      <a:dk1>
        <a:srgbClr val="565456"/>
      </a:dk1>
      <a:lt1>
        <a:sysClr val="window" lastClr="FFFFFF"/>
      </a:lt1>
      <a:dk2>
        <a:srgbClr val="1B4C87"/>
      </a:dk2>
      <a:lt2>
        <a:srgbClr val="009FE2"/>
      </a:lt2>
      <a:accent1>
        <a:srgbClr val="00704A"/>
      </a:accent1>
      <a:accent2>
        <a:srgbClr val="F8971D"/>
      </a:accent2>
      <a:accent3>
        <a:srgbClr val="C6006F"/>
      </a:accent3>
      <a:accent4>
        <a:srgbClr val="78278B"/>
      </a:accent4>
      <a:accent5>
        <a:srgbClr val="B30838"/>
      </a:accent5>
      <a:accent6>
        <a:srgbClr val="7AC143"/>
      </a:accent6>
      <a:hlink>
        <a:srgbClr val="009FE2"/>
      </a:hlink>
      <a:folHlink>
        <a:srgbClr val="1B4C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anding Presentation for Board" id="{F68CDD88-C11B-48F8-9772-B8AAA3601428}" vid="{9EFEADEC-4BA7-42F5-B618-FB32723B77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565B7D6215F4AA18EF7D7FD576F71" ma:contentTypeVersion="3" ma:contentTypeDescription="Create a new document." ma:contentTypeScope="" ma:versionID="ee1f567df118945c85aced8d5e0e06b3">
  <xsd:schema xmlns:xsd="http://www.w3.org/2001/XMLSchema" xmlns:xs="http://www.w3.org/2001/XMLSchema" xmlns:p="http://schemas.microsoft.com/office/2006/metadata/properties" xmlns:ns2="f00c8b5a-76a8-4316-ac6a-3b83db286053" targetNamespace="http://schemas.microsoft.com/office/2006/metadata/properties" ma:root="true" ma:fieldsID="588ee0c3921b024d8d52166b6eabe194" ns2:_="">
    <xsd:import namespace="f00c8b5a-76a8-4316-ac6a-3b83db2860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0c8b5a-76a8-4316-ac6a-3b83db2860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3487F9-3DA8-489B-92F3-B38B05579A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0c8b5a-76a8-4316-ac6a-3b83db2860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7FCB93-7797-4234-8677-9CD568EECFE0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f00c8b5a-76a8-4316-ac6a-3b83db28605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AFEE1AE-4128-496B-ACCD-A73763ACAD3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who we are what we do</Template>
  <TotalTime>177</TotalTime>
  <Words>1271</Words>
  <Application>Microsoft Office PowerPoint</Application>
  <PresentationFormat>On-screen Show (16:9)</PresentationFormat>
  <Paragraphs>139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1_Office Theme</vt:lpstr>
      <vt:lpstr>2_Office Theme</vt:lpstr>
      <vt:lpstr>PowerPoint Presentation</vt:lpstr>
      <vt:lpstr>Guidance on assessing readiness for change</vt:lpstr>
      <vt:lpstr>The five enablers of quality and change</vt:lpstr>
      <vt:lpstr>Readiness for change assessment tool (1/5)</vt:lpstr>
      <vt:lpstr>Readiness for change assessment tool (2/5)</vt:lpstr>
      <vt:lpstr>Readiness for change assessment tool (3/5)</vt:lpstr>
      <vt:lpstr>Readiness for change assessment tool (4/5)</vt:lpstr>
      <vt:lpstr>Readiness for change assessment tool (5/5)</vt:lpstr>
      <vt:lpstr>Next steps</vt:lpstr>
    </vt:vector>
  </TitlesOfParts>
  <Company>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we are, what we do</dc:title>
  <dc:creator>Kenneth Miller</dc:creator>
  <cp:lastModifiedBy>Kirsty Littleallan (NHS Healthcare Improvement Scotland)</cp:lastModifiedBy>
  <cp:revision>4</cp:revision>
  <cp:lastPrinted>2017-09-06T13:57:19Z</cp:lastPrinted>
  <dcterms:created xsi:type="dcterms:W3CDTF">2017-08-22T14:27:19Z</dcterms:created>
  <dcterms:modified xsi:type="dcterms:W3CDTF">2026-04-30T10:40:18Z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0x010100B03565B7D6215F4AA18EF7D7FD576F71</vt:lpwstr>
  </property>
  <property fmtid="{D5CDD505-2E9C-101B-9397-08002B2CF9AE}" pid="3" name="Departments">
    <vt:lpwstr/>
  </property>
  <property fmtid="{D5CDD505-2E9C-101B-9397-08002B2CF9AE}" pid="4" name="Order">
    <vt:r8>15300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