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sldIdLst>
    <p:sldId id="257" r:id="rId5"/>
    <p:sldId id="258" r:id="rId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65626E7-4E2E-FD00-D71A-25955B45EB4E}" name="Kasia Swiderczuk (NHS Healthcare Improvement Scotland)" initials="KS" userId="S::kasia.swiderczuk@his.nhs.scot::ffa94c0d-7055-44cc-b532-b4ae726f0e9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EA0"/>
    <a:srgbClr val="004380"/>
    <a:srgbClr val="602365"/>
    <a:srgbClr val="008D80"/>
    <a:srgbClr val="009760"/>
    <a:srgbClr val="A1D5F9"/>
    <a:srgbClr val="48AB89"/>
    <a:srgbClr val="002060"/>
    <a:srgbClr val="4C3C7F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2857" autoAdjust="0"/>
  </p:normalViewPr>
  <p:slideViewPr>
    <p:cSldViewPr snapToGrid="0">
      <p:cViewPr varScale="1">
        <p:scale>
          <a:sx n="111" d="100"/>
          <a:sy n="111" d="100"/>
        </p:scale>
        <p:origin x="13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2D73-501E-4F8F-BDAE-410AA3FE0E45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1926C-B14F-49F8-8A72-F191E596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314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2D73-501E-4F8F-BDAE-410AA3FE0E45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1926C-B14F-49F8-8A72-F191E596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2432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2D73-501E-4F8F-BDAE-410AA3FE0E45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1926C-B14F-49F8-8A72-F191E596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3076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2D73-501E-4F8F-BDAE-410AA3FE0E45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1926C-B14F-49F8-8A72-F191E596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676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2D73-501E-4F8F-BDAE-410AA3FE0E45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1926C-B14F-49F8-8A72-F191E596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9244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2D73-501E-4F8F-BDAE-410AA3FE0E45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1926C-B14F-49F8-8A72-F191E596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9972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2D73-501E-4F8F-BDAE-410AA3FE0E45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1926C-B14F-49F8-8A72-F191E596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539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2D73-501E-4F8F-BDAE-410AA3FE0E45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1926C-B14F-49F8-8A72-F191E596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4648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2D73-501E-4F8F-BDAE-410AA3FE0E45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1926C-B14F-49F8-8A72-F191E596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305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2D73-501E-4F8F-BDAE-410AA3FE0E45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1926C-B14F-49F8-8A72-F191E596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940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2D73-501E-4F8F-BDAE-410AA3FE0E45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1926C-B14F-49F8-8A72-F191E596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18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2E2D73-501E-4F8F-BDAE-410AA3FE0E45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81926C-B14F-49F8-8A72-F191E596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674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A596988-966F-0B5D-5553-8B1397F37E12}"/>
              </a:ext>
            </a:extLst>
          </p:cNvPr>
          <p:cNvSpPr/>
          <p:nvPr/>
        </p:nvSpPr>
        <p:spPr>
          <a:xfrm>
            <a:off x="0" y="608206"/>
            <a:ext cx="9900000" cy="54000"/>
          </a:xfrm>
          <a:prstGeom prst="rect">
            <a:avLst/>
          </a:prstGeom>
          <a:gradFill flip="none" rotWithShape="1">
            <a:gsLst>
              <a:gs pos="0">
                <a:srgbClr val="5E286C"/>
              </a:gs>
              <a:gs pos="50000">
                <a:srgbClr val="009184"/>
              </a:gs>
              <a:gs pos="100000">
                <a:srgbClr val="00A2E5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GB" sz="825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EDA2789-C22E-2AE8-9FE5-94285FDED4B3}"/>
              </a:ext>
            </a:extLst>
          </p:cNvPr>
          <p:cNvSpPr txBox="1"/>
          <p:nvPr/>
        </p:nvSpPr>
        <p:spPr>
          <a:xfrm>
            <a:off x="1767996" y="160475"/>
            <a:ext cx="793765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350" b="1" dirty="0">
                <a:solidFill>
                  <a:srgbClr val="60236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Example Governance Structure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84F8C05-A348-10A4-91D2-8686E6538121}"/>
              </a:ext>
            </a:extLst>
          </p:cNvPr>
          <p:cNvGrpSpPr/>
          <p:nvPr/>
        </p:nvGrpSpPr>
        <p:grpSpPr>
          <a:xfrm>
            <a:off x="960541" y="1041167"/>
            <a:ext cx="7984918" cy="5465772"/>
            <a:chOff x="781662" y="1026181"/>
            <a:chExt cx="7984918" cy="5465772"/>
          </a:xfrm>
        </p:grpSpPr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7117809A-DB04-EBBB-4CB6-101F84F25EBD}"/>
                </a:ext>
              </a:extLst>
            </p:cNvPr>
            <p:cNvSpPr/>
            <p:nvPr/>
          </p:nvSpPr>
          <p:spPr>
            <a:xfrm>
              <a:off x="781662" y="1026181"/>
              <a:ext cx="1980000" cy="900000"/>
            </a:xfrm>
            <a:prstGeom prst="roundRect">
              <a:avLst/>
            </a:prstGeom>
            <a:solidFill>
              <a:srgbClr val="00438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External Sponsor </a:t>
              </a:r>
            </a:p>
            <a:p>
              <a:pPr algn="ctr"/>
              <a:r>
                <a:rPr lang="en-GB" sz="9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(e.g. Scottish Government)</a:t>
              </a:r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BBAAB291-BD45-ADF9-782D-2927AA804CFF}"/>
                </a:ext>
              </a:extLst>
            </p:cNvPr>
            <p:cNvSpPr/>
            <p:nvPr/>
          </p:nvSpPr>
          <p:spPr>
            <a:xfrm>
              <a:off x="3784121" y="2280124"/>
              <a:ext cx="1980000" cy="900000"/>
            </a:xfrm>
            <a:prstGeom prst="roundRect">
              <a:avLst/>
            </a:prstGeom>
            <a:solidFill>
              <a:srgbClr val="00438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Organisation Executive Team</a:t>
              </a:r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49954C16-74B7-B4B5-3463-84546278E4B5}"/>
                </a:ext>
              </a:extLst>
            </p:cNvPr>
            <p:cNvSpPr/>
            <p:nvPr/>
          </p:nvSpPr>
          <p:spPr>
            <a:xfrm>
              <a:off x="3784121" y="1026181"/>
              <a:ext cx="1980000" cy="900000"/>
            </a:xfrm>
            <a:prstGeom prst="roundRect">
              <a:avLst/>
            </a:prstGeom>
            <a:solidFill>
              <a:srgbClr val="00438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Organisation Board or Board Sub-Committee</a:t>
              </a:r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3023F41D-5527-2A88-6406-48F12ABF5D8F}"/>
                </a:ext>
              </a:extLst>
            </p:cNvPr>
            <p:cNvSpPr/>
            <p:nvPr/>
          </p:nvSpPr>
          <p:spPr>
            <a:xfrm>
              <a:off x="3784121" y="4788010"/>
              <a:ext cx="1980000" cy="900000"/>
            </a:xfrm>
            <a:prstGeom prst="roundRect">
              <a:avLst/>
            </a:prstGeom>
            <a:solidFill>
              <a:srgbClr val="006E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Project Delivery Group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CC90BCBF-9E20-16BA-55CD-33BBB9246042}"/>
                </a:ext>
              </a:extLst>
            </p:cNvPr>
            <p:cNvSpPr/>
            <p:nvPr/>
          </p:nvSpPr>
          <p:spPr>
            <a:xfrm>
              <a:off x="3784121" y="3534067"/>
              <a:ext cx="1980000" cy="900000"/>
            </a:xfrm>
            <a:prstGeom prst="roundRect">
              <a:avLst/>
            </a:prstGeom>
            <a:solidFill>
              <a:srgbClr val="60236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Project Steering Group</a:t>
              </a:r>
            </a:p>
          </p:txBody>
        </p:sp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18B76C4D-10F1-1C9A-AE12-4ADF21EFE0A8}"/>
                </a:ext>
              </a:extLst>
            </p:cNvPr>
            <p:cNvSpPr/>
            <p:nvPr/>
          </p:nvSpPr>
          <p:spPr>
            <a:xfrm>
              <a:off x="6786580" y="3534067"/>
              <a:ext cx="1980000" cy="900000"/>
            </a:xfrm>
            <a:prstGeom prst="roundRect">
              <a:avLst/>
            </a:prstGeom>
            <a:solidFill>
              <a:srgbClr val="008D8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Advisory Group</a:t>
              </a:r>
            </a:p>
          </p:txBody>
        </p: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9046978A-88EB-5D5E-41BB-304FAAC35E9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74121" y="4434067"/>
              <a:ext cx="0" cy="353943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ctor: Elbow 37">
              <a:extLst>
                <a:ext uri="{FF2B5EF4-FFF2-40B4-BE49-F238E27FC236}">
                  <a16:creationId xmlns:a16="http://schemas.microsoft.com/office/drawing/2014/main" id="{2008305D-31C0-1206-D1DB-F2124EA6D5D7}"/>
                </a:ext>
              </a:extLst>
            </p:cNvPr>
            <p:cNvCxnSpPr>
              <a:stCxn id="24" idx="3"/>
              <a:endCxn id="34" idx="2"/>
            </p:cNvCxnSpPr>
            <p:nvPr/>
          </p:nvCxnSpPr>
          <p:spPr>
            <a:xfrm flipV="1">
              <a:off x="5764121" y="4434067"/>
              <a:ext cx="2012459" cy="803943"/>
            </a:xfrm>
            <a:prstGeom prst="bentConnector2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EF303064-1853-7CF9-D1A4-063303BD2EC9}"/>
                </a:ext>
              </a:extLst>
            </p:cNvPr>
            <p:cNvCxnSpPr>
              <a:stCxn id="26" idx="0"/>
              <a:endCxn id="21" idx="2"/>
            </p:cNvCxnSpPr>
            <p:nvPr/>
          </p:nvCxnSpPr>
          <p:spPr>
            <a:xfrm flipV="1">
              <a:off x="4774121" y="3180124"/>
              <a:ext cx="0" cy="35394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782FF60D-E7AA-DBEB-F06A-9407D94D8376}"/>
                </a:ext>
              </a:extLst>
            </p:cNvPr>
            <p:cNvCxnSpPr>
              <a:stCxn id="21" idx="0"/>
              <a:endCxn id="22" idx="2"/>
            </p:cNvCxnSpPr>
            <p:nvPr/>
          </p:nvCxnSpPr>
          <p:spPr>
            <a:xfrm flipV="1">
              <a:off x="4774121" y="1926181"/>
              <a:ext cx="0" cy="35394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nector: Elbow 44">
              <a:extLst>
                <a:ext uri="{FF2B5EF4-FFF2-40B4-BE49-F238E27FC236}">
                  <a16:creationId xmlns:a16="http://schemas.microsoft.com/office/drawing/2014/main" id="{C80FE97D-D95B-1EBF-35D6-2C3D1685B01A}"/>
                </a:ext>
              </a:extLst>
            </p:cNvPr>
            <p:cNvCxnSpPr>
              <a:stCxn id="26" idx="1"/>
              <a:endCxn id="20" idx="2"/>
            </p:cNvCxnSpPr>
            <p:nvPr/>
          </p:nvCxnSpPr>
          <p:spPr>
            <a:xfrm rot="10800000">
              <a:off x="1771663" y="1926181"/>
              <a:ext cx="2012459" cy="2057886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4C633F66-B78F-FF74-883C-AAC76A394774}"/>
                </a:ext>
              </a:extLst>
            </p:cNvPr>
            <p:cNvSpPr/>
            <p:nvPr/>
          </p:nvSpPr>
          <p:spPr>
            <a:xfrm>
              <a:off x="6012612" y="5029195"/>
              <a:ext cx="1578634" cy="18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8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EXPERT INPUT AND GUIDANCE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95C95D38-E3EA-7828-6442-592C749C8B17}"/>
                </a:ext>
              </a:extLst>
            </p:cNvPr>
            <p:cNvSpPr/>
            <p:nvPr/>
          </p:nvSpPr>
          <p:spPr>
            <a:xfrm>
              <a:off x="4836544" y="4521038"/>
              <a:ext cx="1578634" cy="18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8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STRATEGIC DIRECTION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D5D279B2-C5F1-B387-C303-ADD82D2FD825}"/>
                </a:ext>
              </a:extLst>
            </p:cNvPr>
            <p:cNvSpPr/>
            <p:nvPr/>
          </p:nvSpPr>
          <p:spPr>
            <a:xfrm>
              <a:off x="4836544" y="3264067"/>
              <a:ext cx="1578634" cy="18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8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SIGN OFF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069C3A2E-5B50-0232-C93B-A77282388F8F}"/>
                </a:ext>
              </a:extLst>
            </p:cNvPr>
            <p:cNvSpPr/>
            <p:nvPr/>
          </p:nvSpPr>
          <p:spPr>
            <a:xfrm>
              <a:off x="4836544" y="2008136"/>
              <a:ext cx="1578634" cy="18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80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GOVERNANCE AND ASSURANCE</a:t>
              </a:r>
              <a:endParaRPr lang="en-GB" sz="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C27EBC3F-1F1E-777A-03ED-A9B19ED29580}"/>
                </a:ext>
              </a:extLst>
            </p:cNvPr>
            <p:cNvSpPr/>
            <p:nvPr/>
          </p:nvSpPr>
          <p:spPr>
            <a:xfrm>
              <a:off x="1989597" y="3774449"/>
              <a:ext cx="1578634" cy="18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8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EXTERNAL SPONSOR SIGN OFF</a:t>
              </a:r>
            </a:p>
          </p:txBody>
        </p:sp>
        <p:sp>
          <p:nvSpPr>
            <p:cNvPr id="51" name="Rectangle: Rounded Corners 50">
              <a:extLst>
                <a:ext uri="{FF2B5EF4-FFF2-40B4-BE49-F238E27FC236}">
                  <a16:creationId xmlns:a16="http://schemas.microsoft.com/office/drawing/2014/main" id="{C2931857-4393-0723-5807-AAF9BAED0153}"/>
                </a:ext>
              </a:extLst>
            </p:cNvPr>
            <p:cNvSpPr/>
            <p:nvPr/>
          </p:nvSpPr>
          <p:spPr>
            <a:xfrm>
              <a:off x="3784120" y="6041953"/>
              <a:ext cx="4982459" cy="450000"/>
            </a:xfrm>
            <a:prstGeom prst="roundRect">
              <a:avLst/>
            </a:prstGeom>
            <a:solidFill>
              <a:srgbClr val="0097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Other Key Stakeholders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F4404F68-93DC-29CD-71FC-D0A888BF6B1B}"/>
                </a:ext>
              </a:extLst>
            </p:cNvPr>
            <p:cNvCxnSpPr>
              <a:stCxn id="24" idx="2"/>
            </p:cNvCxnSpPr>
            <p:nvPr/>
          </p:nvCxnSpPr>
          <p:spPr>
            <a:xfrm>
              <a:off x="4774121" y="5688010"/>
              <a:ext cx="0" cy="353943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nector: Elbow 52">
              <a:extLst>
                <a:ext uri="{FF2B5EF4-FFF2-40B4-BE49-F238E27FC236}">
                  <a16:creationId xmlns:a16="http://schemas.microsoft.com/office/drawing/2014/main" id="{C21BEC6B-552B-1358-9FE9-B8E9C5906012}"/>
                </a:ext>
              </a:extLst>
            </p:cNvPr>
            <p:cNvCxnSpPr>
              <a:stCxn id="26" idx="1"/>
              <a:endCxn id="51" idx="1"/>
            </p:cNvCxnSpPr>
            <p:nvPr/>
          </p:nvCxnSpPr>
          <p:spPr>
            <a:xfrm rot="10800000" flipV="1">
              <a:off x="3784121" y="3984067"/>
              <a:ext cx="1" cy="2282886"/>
            </a:xfrm>
            <a:prstGeom prst="bentConnector3">
              <a:avLst>
                <a:gd name="adj1" fmla="val 22860100000"/>
              </a:avLst>
            </a:prstGeom>
            <a:ln>
              <a:solidFill>
                <a:schemeClr val="tx1"/>
              </a:solidFill>
              <a:prstDash val="dash"/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nector: Elbow 53">
              <a:extLst>
                <a:ext uri="{FF2B5EF4-FFF2-40B4-BE49-F238E27FC236}">
                  <a16:creationId xmlns:a16="http://schemas.microsoft.com/office/drawing/2014/main" id="{165D83C8-F000-F73B-D7A9-76BEC61B5FE3}"/>
                </a:ext>
              </a:extLst>
            </p:cNvPr>
            <p:cNvCxnSpPr>
              <a:stCxn id="51" idx="3"/>
              <a:endCxn id="34" idx="3"/>
            </p:cNvCxnSpPr>
            <p:nvPr/>
          </p:nvCxnSpPr>
          <p:spPr>
            <a:xfrm flipV="1">
              <a:off x="8766579" y="3984067"/>
              <a:ext cx="1" cy="2282886"/>
            </a:xfrm>
            <a:prstGeom prst="bentConnector3">
              <a:avLst>
                <a:gd name="adj1" fmla="val 22860100000"/>
              </a:avLst>
            </a:prstGeom>
            <a:ln>
              <a:solidFill>
                <a:schemeClr val="tx1"/>
              </a:solidFill>
              <a:prstDash val="dash"/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92FE8B2C-62E4-66B2-CDEA-E848DFA2ABA3}"/>
                </a:ext>
              </a:extLst>
            </p:cNvPr>
            <p:cNvSpPr/>
            <p:nvPr/>
          </p:nvSpPr>
          <p:spPr>
            <a:xfrm>
              <a:off x="6012612" y="5838827"/>
              <a:ext cx="2268000" cy="18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8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STAKEHOLDER ENGAGEMENT AND FEEDBACK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C520FDA2-4DE5-FDBA-5595-AA0F6B202E92}"/>
              </a:ext>
            </a:extLst>
          </p:cNvPr>
          <p:cNvSpPr txBox="1"/>
          <p:nvPr/>
        </p:nvSpPr>
        <p:spPr>
          <a:xfrm>
            <a:off x="62423" y="185013"/>
            <a:ext cx="49530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template was developed for the Scottish Approach to Change</a:t>
            </a:r>
          </a:p>
        </p:txBody>
      </p:sp>
    </p:spTree>
    <p:extLst>
      <p:ext uri="{BB962C8B-B14F-4D97-AF65-F5344CB8AC3E}">
        <p14:creationId xmlns:p14="http://schemas.microsoft.com/office/powerpoint/2010/main" val="3960177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69FC903-8182-3970-6E20-06E33440A4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829876"/>
              </p:ext>
            </p:extLst>
          </p:nvPr>
        </p:nvGraphicFramePr>
        <p:xfrm>
          <a:off x="112772" y="1057836"/>
          <a:ext cx="9680456" cy="51775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91423">
                  <a:extLst>
                    <a:ext uri="{9D8B030D-6E8A-4147-A177-3AD203B41FA5}">
                      <a16:colId xmlns:a16="http://schemas.microsoft.com/office/drawing/2014/main" val="1652136288"/>
                    </a:ext>
                  </a:extLst>
                </a:gridCol>
                <a:gridCol w="2763011">
                  <a:extLst>
                    <a:ext uri="{9D8B030D-6E8A-4147-A177-3AD203B41FA5}">
                      <a16:colId xmlns:a16="http://schemas.microsoft.com/office/drawing/2014/main" val="334691723"/>
                    </a:ext>
                  </a:extLst>
                </a:gridCol>
                <a:gridCol w="2763011">
                  <a:extLst>
                    <a:ext uri="{9D8B030D-6E8A-4147-A177-3AD203B41FA5}">
                      <a16:colId xmlns:a16="http://schemas.microsoft.com/office/drawing/2014/main" val="4206686670"/>
                    </a:ext>
                  </a:extLst>
                </a:gridCol>
                <a:gridCol w="2763011">
                  <a:extLst>
                    <a:ext uri="{9D8B030D-6E8A-4147-A177-3AD203B41FA5}">
                      <a16:colId xmlns:a16="http://schemas.microsoft.com/office/drawing/2014/main" val="4227084496"/>
                    </a:ext>
                  </a:extLst>
                </a:gridCol>
              </a:tblGrid>
              <a:tr h="337796">
                <a:tc>
                  <a:txBody>
                    <a:bodyPr/>
                    <a:lstStyle/>
                    <a:p>
                      <a:endParaRPr lang="en-GB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Project Steering Group</a:t>
                      </a:r>
                    </a:p>
                  </a:txBody>
                  <a:tcPr marL="72000" marR="72000" marT="72000" marB="72000" anchor="ctr">
                    <a:solidFill>
                      <a:srgbClr val="60236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Advisory Group</a:t>
                      </a:r>
                    </a:p>
                  </a:txBody>
                  <a:tcPr marL="72000" marR="72000" marT="72000" marB="72000" anchor="ctr">
                    <a:solidFill>
                      <a:srgbClr val="008D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Project Delivery Group</a:t>
                      </a:r>
                    </a:p>
                  </a:txBody>
                  <a:tcPr marL="72000" marR="72000" marT="72000" marB="72000" anchor="ctr">
                    <a:solidFill>
                      <a:srgbClr val="006E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3614003"/>
                  </a:ext>
                </a:extLst>
              </a:tr>
              <a:tr h="980775"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Purpose</a:t>
                      </a:r>
                    </a:p>
                  </a:txBody>
                  <a:tcPr marL="72000" marR="72000" marT="72000" marB="72000">
                    <a:solidFill>
                      <a:srgbClr val="00438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 approve decisions on project delivery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 prioritise areas of work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 provide strategic direction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 monitor project progress</a:t>
                      </a:r>
                    </a:p>
                  </a:txBody>
                  <a:tcPr marL="72000" marR="72000" marT="72000" marB="72000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 provide subject matter expertise to fill gaps in knowledge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 represent the views of stakeholders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 provide advice to help the project meet its aims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Calibri"/>
                          <a:ea typeface="Calibri"/>
                          <a:cs typeface="Calibri"/>
                        </a:rPr>
                        <a:t>To make recommendations </a:t>
                      </a:r>
                      <a:r>
                        <a:rPr lang="en-GB" sz="1000" kern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</a:rPr>
                        <a:t>on project </a:t>
                      </a: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</a:rPr>
                        <a:t>delivery</a:t>
                      </a:r>
                      <a:endParaRPr lang="en-GB" sz="10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000" marR="72000" marT="72000" marB="72000"/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 drive forward project delivery taking responsibility for specific actions to help the project to meet its aims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 support project management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</a:rPr>
                        <a:t>To make recommendations </a:t>
                      </a:r>
                      <a:r>
                        <a:rPr lang="en-GB" sz="1000" kern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</a:rPr>
                        <a:t>on</a:t>
                      </a: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</a:rPr>
                        <a:t> project delivery</a:t>
                      </a:r>
                    </a:p>
                  </a:txBody>
                  <a:tcPr marL="72000" marR="72000" marT="72000" marB="72000"/>
                </a:tc>
                <a:extLst>
                  <a:ext uri="{0D108BD9-81ED-4DB2-BD59-A6C34878D82A}">
                    <a16:rowId xmlns:a16="http://schemas.microsoft.com/office/drawing/2014/main" val="601638200"/>
                  </a:ext>
                </a:extLst>
              </a:tr>
              <a:tr h="458106"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Chair</a:t>
                      </a:r>
                    </a:p>
                  </a:txBody>
                  <a:tcPr marL="72000" marR="72000" marT="72000" marB="72000">
                    <a:solidFill>
                      <a:srgbClr val="0043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[INSERT NAME, TITLE, ORGANISATION]</a:t>
                      </a:r>
                    </a:p>
                  </a:txBody>
                  <a:tcPr marL="72000" marR="72000" marT="72000" marB="72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[INSERT NAME, TITLE, ORGANISATION]</a:t>
                      </a:r>
                    </a:p>
                  </a:txBody>
                  <a:tcPr marL="72000" marR="72000" marT="72000" marB="72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00" i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[INSERT NAME, TITLE, ORGANISATION]</a:t>
                      </a:r>
                    </a:p>
                  </a:txBody>
                  <a:tcPr marL="72000" marR="72000" marT="72000" marB="72000"/>
                </a:tc>
                <a:extLst>
                  <a:ext uri="{0D108BD9-81ED-4DB2-BD59-A6C34878D82A}">
                    <a16:rowId xmlns:a16="http://schemas.microsoft.com/office/drawing/2014/main" val="249185647"/>
                  </a:ext>
                </a:extLst>
              </a:tr>
              <a:tr h="2985410"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Members</a:t>
                      </a:r>
                    </a:p>
                  </a:txBody>
                  <a:tcPr marL="72000" marR="72000" marT="72000" marB="72000">
                    <a:solidFill>
                      <a:srgbClr val="004380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[INSERT MEMBER]</a:t>
                      </a:r>
                    </a:p>
                  </a:txBody>
                  <a:tcPr marL="72000" marR="72000" marT="72000" marB="72000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[INSERT MEMBER]</a:t>
                      </a:r>
                    </a:p>
                  </a:txBody>
                  <a:tcPr marL="72000" marR="72000" marT="72000" marB="72000"/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1000" i="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[INSERT MEMBER]</a:t>
                      </a:r>
                      <a:endParaRPr lang="en-GB" sz="10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/>
                </a:tc>
                <a:extLst>
                  <a:ext uri="{0D108BD9-81ED-4DB2-BD59-A6C34878D82A}">
                    <a16:rowId xmlns:a16="http://schemas.microsoft.com/office/drawing/2014/main" val="3557244046"/>
                  </a:ext>
                </a:extLst>
              </a:tr>
              <a:tr h="337796"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Frequency</a:t>
                      </a:r>
                    </a:p>
                  </a:txBody>
                  <a:tcPr marL="72000" marR="72000" marT="72000" marB="72000">
                    <a:solidFill>
                      <a:srgbClr val="0043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[INSERT FREQUENCY]</a:t>
                      </a:r>
                    </a:p>
                  </a:txBody>
                  <a:tcPr marL="72000" marR="72000" marT="72000" marB="72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[INSERT FREQUENCY]</a:t>
                      </a:r>
                    </a:p>
                  </a:txBody>
                  <a:tcPr marL="72000" marR="72000" marT="72000" marB="72000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GB" sz="1000" i="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[INSERT FREQUENCY]</a:t>
                      </a:r>
                      <a:endParaRPr lang="en-GB" sz="10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T="72000" marB="72000"/>
                </a:tc>
                <a:extLst>
                  <a:ext uri="{0D108BD9-81ED-4DB2-BD59-A6C34878D82A}">
                    <a16:rowId xmlns:a16="http://schemas.microsoft.com/office/drawing/2014/main" val="2998371042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901CE3D3-6A98-599B-6D53-3180C4AB22A7}"/>
              </a:ext>
            </a:extLst>
          </p:cNvPr>
          <p:cNvSpPr/>
          <p:nvPr/>
        </p:nvSpPr>
        <p:spPr>
          <a:xfrm>
            <a:off x="0" y="608206"/>
            <a:ext cx="9900000" cy="54000"/>
          </a:xfrm>
          <a:prstGeom prst="rect">
            <a:avLst/>
          </a:prstGeom>
          <a:gradFill flip="none" rotWithShape="1">
            <a:gsLst>
              <a:gs pos="0">
                <a:srgbClr val="5E286C"/>
              </a:gs>
              <a:gs pos="50000">
                <a:srgbClr val="009184"/>
              </a:gs>
              <a:gs pos="100000">
                <a:srgbClr val="00A2E5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GB" sz="825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FEA4EA-3F8E-0251-64F9-F824868B574F}"/>
              </a:ext>
            </a:extLst>
          </p:cNvPr>
          <p:cNvSpPr txBox="1"/>
          <p:nvPr/>
        </p:nvSpPr>
        <p:spPr>
          <a:xfrm>
            <a:off x="1767996" y="160475"/>
            <a:ext cx="793765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350" b="1" dirty="0">
                <a:solidFill>
                  <a:srgbClr val="60236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Example Governance Structure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069284-F0B3-6B9C-06F3-6A64555DB4F9}"/>
              </a:ext>
            </a:extLst>
          </p:cNvPr>
          <p:cNvSpPr txBox="1"/>
          <p:nvPr/>
        </p:nvSpPr>
        <p:spPr>
          <a:xfrm>
            <a:off x="62423" y="185013"/>
            <a:ext cx="49530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template was developed for the Scottish Approach to Change</a:t>
            </a:r>
          </a:p>
        </p:txBody>
      </p:sp>
    </p:spTree>
    <p:extLst>
      <p:ext uri="{BB962C8B-B14F-4D97-AF65-F5344CB8AC3E}">
        <p14:creationId xmlns:p14="http://schemas.microsoft.com/office/powerpoint/2010/main" val="3587717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4326fe6-89bf-4fe1-aab9-79742e212883">
      <Terms xmlns="http://schemas.microsoft.com/office/infopath/2007/PartnerControls"/>
    </lcf76f155ced4ddcb4097134ff3c332f>
    <TaxCatchAll xmlns="c45bf8d7-b08a-4e09-b65b-7de9a18e19c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DE44A9E93C50439054935E1C1CDA69" ma:contentTypeVersion="13" ma:contentTypeDescription="Create a new document." ma:contentTypeScope="" ma:versionID="76a739d9039fd73efb6cf264f4709a5c">
  <xsd:schema xmlns:xsd="http://www.w3.org/2001/XMLSchema" xmlns:xs="http://www.w3.org/2001/XMLSchema" xmlns:p="http://schemas.microsoft.com/office/2006/metadata/properties" xmlns:ns2="a4326fe6-89bf-4fe1-aab9-79742e212883" xmlns:ns3="c45bf8d7-b08a-4e09-b65b-7de9a18e19ce" targetNamespace="http://schemas.microsoft.com/office/2006/metadata/properties" ma:root="true" ma:fieldsID="fce246982f785bc3d86795865f2b9e21" ns2:_="" ns3:_="">
    <xsd:import namespace="a4326fe6-89bf-4fe1-aab9-79742e212883"/>
    <xsd:import namespace="c45bf8d7-b08a-4e09-b65b-7de9a18e19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BillingMetadata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326fe6-89bf-4fe1-aab9-79742e2128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6ac32b6-d060-42fb-93c0-6c46742e1ae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5bf8d7-b08a-4e09-b65b-7de9a18e19c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02577f5-d4eb-4d6d-8622-8af9c0837732}" ma:internalName="TaxCatchAll" ma:showField="CatchAllData" ma:web="c45bf8d7-b08a-4e09-b65b-7de9a18e19c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4DDBE5F-E0FE-4359-B1F0-FF207E54DF06}">
  <ds:schemaRefs>
    <ds:schemaRef ds:uri="http://purl.org/dc/dcmitype/"/>
    <ds:schemaRef ds:uri="http://www.w3.org/XML/1998/namespace"/>
    <ds:schemaRef ds:uri="http://schemas.microsoft.com/office/2006/documentManagement/types"/>
    <ds:schemaRef ds:uri="http://purl.org/dc/terms/"/>
    <ds:schemaRef ds:uri="http://purl.org/dc/elements/1.1/"/>
    <ds:schemaRef ds:uri="a4326fe6-89bf-4fe1-aab9-79742e212883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c45bf8d7-b08a-4e09-b65b-7de9a18e19ce"/>
  </ds:schemaRefs>
</ds:datastoreItem>
</file>

<file path=customXml/itemProps2.xml><?xml version="1.0" encoding="utf-8"?>
<ds:datastoreItem xmlns:ds="http://schemas.openxmlformats.org/officeDocument/2006/customXml" ds:itemID="{67DFD8CE-A679-483F-B018-CA8D0BF270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326fe6-89bf-4fe1-aab9-79742e212883"/>
    <ds:schemaRef ds:uri="c45bf8d7-b08a-4e09-b65b-7de9a18e19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F97DBF9-D607-4B46-A7DD-50B3C387E17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10efe0bd-a030-4bca-809c-b5e6745e499a}" enabled="0" method="" siteId="{10efe0bd-a030-4bca-809c-b5e6745e499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1731</TotalTime>
  <Words>213</Words>
  <Application>Microsoft Office PowerPoint</Application>
  <PresentationFormat>A4 Paper (210x297 mm)</PresentationFormat>
  <Paragraphs>45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</vt:vector>
  </TitlesOfParts>
  <Company>Healthcare Improvement Scotland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Dayna Askew (NHS Healthcare Improvement Scotland)</dc:creator>
  <cp:lastModifiedBy>Kirsty Littleallan (NHS Healthcare Improvement Scotland)</cp:lastModifiedBy>
  <cp:revision>30</cp:revision>
  <dcterms:created xsi:type="dcterms:W3CDTF">2024-09-27T13:15:06Z</dcterms:created>
  <dcterms:modified xsi:type="dcterms:W3CDTF">2026-04-14T14:39:48Z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0x010100E0DE44A9E93C50439054935E1C1CDA69</vt:lpwstr>
  </property>
  <property fmtid="{D5CDD505-2E9C-101B-9397-08002B2CF9AE}" pid="3" name="MediaServiceImageTags">
    <vt:lpwstr/>
  </property>
</Properties>
</file>